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256" r:id="rId2"/>
    <p:sldId id="307" r:id="rId3"/>
    <p:sldId id="271" r:id="rId4"/>
    <p:sldId id="296" r:id="rId5"/>
    <p:sldId id="412" r:id="rId6"/>
    <p:sldId id="413" r:id="rId7"/>
    <p:sldId id="414" r:id="rId8"/>
    <p:sldId id="415" r:id="rId9"/>
    <p:sldId id="355" r:id="rId10"/>
    <p:sldId id="399" r:id="rId11"/>
    <p:sldId id="417" r:id="rId12"/>
    <p:sldId id="401" r:id="rId13"/>
    <p:sldId id="347" r:id="rId14"/>
    <p:sldId id="360" r:id="rId15"/>
    <p:sldId id="361" r:id="rId16"/>
    <p:sldId id="370" r:id="rId17"/>
    <p:sldId id="367" r:id="rId18"/>
    <p:sldId id="369" r:id="rId19"/>
    <p:sldId id="354" r:id="rId20"/>
    <p:sldId id="283" r:id="rId21"/>
    <p:sldId id="394" r:id="rId22"/>
    <p:sldId id="418" r:id="rId23"/>
    <p:sldId id="419" r:id="rId24"/>
    <p:sldId id="420" r:id="rId25"/>
    <p:sldId id="423" r:id="rId26"/>
    <p:sldId id="426" r:id="rId27"/>
    <p:sldId id="425" r:id="rId28"/>
    <p:sldId id="424" r:id="rId29"/>
    <p:sldId id="427" r:id="rId30"/>
    <p:sldId id="428" r:id="rId31"/>
    <p:sldId id="421" r:id="rId32"/>
    <p:sldId id="430" r:id="rId33"/>
    <p:sldId id="432" r:id="rId34"/>
    <p:sldId id="403" r:id="rId35"/>
    <p:sldId id="376" r:id="rId36"/>
    <p:sldId id="389" r:id="rId37"/>
    <p:sldId id="407" r:id="rId38"/>
    <p:sldId id="35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CC3300"/>
    <a:srgbClr val="00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CDBBE7-9891-458A-937D-A5E129472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7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3F8175-738E-4270-A033-4B47B8F9C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06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1B7D82-BE44-414F-9EE5-B6836AD2A09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4DBC09-8F66-48BF-9189-2FC76DD1361D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4DBC09-8F66-48BF-9189-2FC76DD1361D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C097A7-A594-4092-AA4A-2DCDF92FBF88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878951-C3E8-4A5D-AC6B-B670BF970CC1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DD47F7-80FA-496A-B626-CA4F956F150E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DE3685-5B5C-470C-B76D-084570A6C722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9DF24E-B686-494F-92C1-8F17DB569B59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4E2CCE-1D50-44B0-8767-DDD0F56554BF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94B601-73E0-47F4-9A4D-ADFCB659E6AD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4D72A8-1045-412A-A29A-CFD024F18815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D6CAE2-B6C3-4BDD-B232-EBEF1BA42B6A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67438B-EF27-48AC-A6D0-5DB6AB6A4926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9186A7-D70E-40A1-8974-CBCA023E97C0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EE362E-F3DA-4809-A8FA-2488299641B0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C3A3B0-DD42-4149-AE0E-B7C1D68A945A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200ACF-F7D1-45B4-9EC8-E7BB334FFCFF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FD9062-E1C7-4EBC-8D84-E3E16A28465A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A366BD-DB3C-47AE-A5B8-45F913CC34BA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A1EAE5-EA55-44C8-AD87-D07343CCF55A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55CC42-731E-40C1-9497-A7EF2C2C350F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55CC42-731E-40C1-9497-A7EF2C2C350F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55CC42-731E-40C1-9497-A7EF2C2C350F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55CC42-731E-40C1-9497-A7EF2C2C350F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55CC42-731E-40C1-9497-A7EF2C2C350F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515D84-B5A2-4D88-A7A3-DF5674AD56E3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871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fr-FR" noProof="0" smtClean="0"/>
              <a:t>Click to edit Master title style</a:t>
            </a:r>
          </a:p>
        </p:txBody>
      </p:sp>
      <p:sp>
        <p:nvSpPr>
          <p:cNvPr id="2871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fr-FR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B012F-A7D1-471D-AB43-09ED76F946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A8BE2-7E22-4B9E-A9C2-4DCB32B714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4684-C208-4B1D-9E2A-8109D788793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3CC67-8F8B-41CF-AF1D-081C45B1B1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39343-F120-4FCA-9917-19C6E7B8ED9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C1A8E-E241-4738-BE55-9B831332F8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7F28-2686-473A-8AE1-EDE9F07A91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F56E-F42C-4FC0-A165-3A90C5D0554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09A31-09BA-4A9C-A48F-C19A60765F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05543-8EA8-4241-B554-187E1C278B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3853-EF21-44E4-ACCF-1A23DE71E29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BADC93B-109C-429F-AFB9-062DB77526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mailto:tebigykuwwat@rambler.ru" TargetMode="Externa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096" y="329218"/>
            <a:ext cx="7397932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ТУРКМЕНИСТАН</a:t>
            </a:r>
            <a:endParaRPr lang="en-US" sz="24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32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ru-RU" sz="32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для устойчивого развития энергетики и смягчения последствий изменения климата в Туркменистане</a:t>
            </a:r>
            <a:endParaRPr lang="en-US" sz="24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pPr indent="756000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        Алиев Т.Д.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rgbClr val="FF3300"/>
              </a:solidFill>
            </a:endParaRPr>
          </a:p>
        </p:txBody>
      </p:sp>
      <p:grpSp>
        <p:nvGrpSpPr>
          <p:cNvPr id="6147" name="Group 6"/>
          <p:cNvGrpSpPr>
            <a:grpSpLocks/>
          </p:cNvGrpSpPr>
          <p:nvPr/>
        </p:nvGrpSpPr>
        <p:grpSpPr bwMode="auto">
          <a:xfrm>
            <a:off x="19666" y="-661382"/>
            <a:ext cx="9144000" cy="990600"/>
            <a:chOff x="165" y="55"/>
            <a:chExt cx="5347" cy="524"/>
          </a:xfrm>
        </p:grpSpPr>
        <p:grpSp>
          <p:nvGrpSpPr>
            <p:cNvPr id="6148" name="Group 7"/>
            <p:cNvGrpSpPr>
              <a:grpSpLocks/>
            </p:cNvGrpSpPr>
            <p:nvPr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6150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48"/>
                  <a:gd name="T19" fmla="*/ 0 h 432"/>
                  <a:gd name="T20" fmla="*/ 4848 w 4848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6151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6200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6244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0 w 15"/>
                      <a:gd name="T1" fmla="*/ 0 h 23"/>
                      <a:gd name="T2" fmla="*/ 0 w 15"/>
                      <a:gd name="T3" fmla="*/ 0 h 23"/>
                      <a:gd name="T4" fmla="*/ 0 w 15"/>
                      <a:gd name="T5" fmla="*/ 0 h 23"/>
                      <a:gd name="T6" fmla="*/ 0 w 15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"/>
                      <a:gd name="T13" fmla="*/ 0 h 23"/>
                      <a:gd name="T14" fmla="*/ 15 w 15"/>
                      <a:gd name="T15" fmla="*/ 23 h 2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5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0 w 20"/>
                      <a:gd name="T1" fmla="*/ 0 h 23"/>
                      <a:gd name="T2" fmla="*/ 0 w 20"/>
                      <a:gd name="T3" fmla="*/ 0 h 23"/>
                      <a:gd name="T4" fmla="*/ 0 w 20"/>
                      <a:gd name="T5" fmla="*/ 0 h 23"/>
                      <a:gd name="T6" fmla="*/ 0 w 20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"/>
                      <a:gd name="T13" fmla="*/ 0 h 23"/>
                      <a:gd name="T14" fmla="*/ 20 w 20"/>
                      <a:gd name="T15" fmla="*/ 23 h 2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6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42"/>
                      <a:gd name="T23" fmla="*/ 30 w 30"/>
                      <a:gd name="T24" fmla="*/ 42 h 4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7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5"/>
                      <a:gd name="T13" fmla="*/ 0 h 16"/>
                      <a:gd name="T14" fmla="*/ 25 w 25"/>
                      <a:gd name="T15" fmla="*/ 16 h 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8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5"/>
                      <a:gd name="T28" fmla="*/ 0 h 46"/>
                      <a:gd name="T29" fmla="*/ 65 w 65"/>
                      <a:gd name="T30" fmla="*/ 46 h 4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9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"/>
                      <a:gd name="T34" fmla="*/ 0 h 47"/>
                      <a:gd name="T35" fmla="*/ 69 w 69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0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355"/>
                      <a:gd name="T121" fmla="*/ 0 h 277"/>
                      <a:gd name="T122" fmla="*/ 355 w 355"/>
                      <a:gd name="T123" fmla="*/ 277 h 277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1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56"/>
                      <a:gd name="T97" fmla="*/ 0 h 206"/>
                      <a:gd name="T98" fmla="*/ 156 w 156"/>
                      <a:gd name="T99" fmla="*/ 206 h 20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2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9"/>
                      <a:gd name="T31" fmla="*/ 0 h 38"/>
                      <a:gd name="T32" fmla="*/ 109 w 109"/>
                      <a:gd name="T33" fmla="*/ 38 h 3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3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6"/>
                      <a:gd name="T55" fmla="*/ 0 h 104"/>
                      <a:gd name="T56" fmla="*/ 76 w 76"/>
                      <a:gd name="T57" fmla="*/ 104 h 10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4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7"/>
                      <a:gd name="T25" fmla="*/ 0 h 61"/>
                      <a:gd name="T26" fmla="*/ 37 w 37"/>
                      <a:gd name="T27" fmla="*/ 61 h 6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5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9"/>
                      <a:gd name="T19" fmla="*/ 0 h 29"/>
                      <a:gd name="T20" fmla="*/ 49 w 49"/>
                      <a:gd name="T21" fmla="*/ 29 h 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6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1"/>
                      <a:gd name="T34" fmla="*/ 0 h 48"/>
                      <a:gd name="T35" fmla="*/ 61 w 61"/>
                      <a:gd name="T36" fmla="*/ 48 h 4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7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86"/>
                      <a:gd name="T130" fmla="*/ 0 h 182"/>
                      <a:gd name="T131" fmla="*/ 286 w 286"/>
                      <a:gd name="T132" fmla="*/ 182 h 18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8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8"/>
                      <a:gd name="T37" fmla="*/ 0 h 78"/>
                      <a:gd name="T38" fmla="*/ 78 w 78"/>
                      <a:gd name="T39" fmla="*/ 78 h 7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59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  <a:gd name="T9" fmla="*/ 0 w 17"/>
                      <a:gd name="T10" fmla="*/ 0 h 18"/>
                      <a:gd name="T11" fmla="*/ 17 w 17"/>
                      <a:gd name="T12" fmla="*/ 18 h 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0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0 w 26"/>
                      <a:gd name="T1" fmla="*/ 0 h 22"/>
                      <a:gd name="T2" fmla="*/ 0 w 26"/>
                      <a:gd name="T3" fmla="*/ 0 h 22"/>
                      <a:gd name="T4" fmla="*/ 0 w 26"/>
                      <a:gd name="T5" fmla="*/ 0 h 22"/>
                      <a:gd name="T6" fmla="*/ 0 w 26"/>
                      <a:gd name="T7" fmla="*/ 0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2"/>
                      <a:gd name="T14" fmla="*/ 26 w 26"/>
                      <a:gd name="T15" fmla="*/ 22 h 2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1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"/>
                      <a:gd name="T13" fmla="*/ 0 h 15"/>
                      <a:gd name="T14" fmla="*/ 20 w 20"/>
                      <a:gd name="T15" fmla="*/ 15 h 1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2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"/>
                      <a:gd name="T13" fmla="*/ 0 h 15"/>
                      <a:gd name="T14" fmla="*/ 20 w 20"/>
                      <a:gd name="T15" fmla="*/ 15 h 1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3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0"/>
                      <a:gd name="T46" fmla="*/ 0 h 80"/>
                      <a:gd name="T47" fmla="*/ 80 w 80"/>
                      <a:gd name="T48" fmla="*/ 80 h 8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4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4"/>
                      <a:gd name="T64" fmla="*/ 0 h 174"/>
                      <a:gd name="T65" fmla="*/ 94 w 94"/>
                      <a:gd name="T66" fmla="*/ 174 h 17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5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"/>
                      <a:gd name="T25" fmla="*/ 0 h 50"/>
                      <a:gd name="T26" fmla="*/ 32 w 32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6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3"/>
                      <a:gd name="T19" fmla="*/ 0 h 50"/>
                      <a:gd name="T20" fmla="*/ 43 w 43"/>
                      <a:gd name="T21" fmla="*/ 50 h 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7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1 w 471"/>
                      <a:gd name="T1" fmla="*/ 1 h 281"/>
                      <a:gd name="T2" fmla="*/ 1 w 471"/>
                      <a:gd name="T3" fmla="*/ 1 h 281"/>
                      <a:gd name="T4" fmla="*/ 1 w 471"/>
                      <a:gd name="T5" fmla="*/ 1 h 281"/>
                      <a:gd name="T6" fmla="*/ 1 w 471"/>
                      <a:gd name="T7" fmla="*/ 1 h 281"/>
                      <a:gd name="T8" fmla="*/ 1 w 471"/>
                      <a:gd name="T9" fmla="*/ 1 h 281"/>
                      <a:gd name="T10" fmla="*/ 0 w 471"/>
                      <a:gd name="T11" fmla="*/ 1 h 281"/>
                      <a:gd name="T12" fmla="*/ 1 w 471"/>
                      <a:gd name="T13" fmla="*/ 1 h 281"/>
                      <a:gd name="T14" fmla="*/ 1 w 471"/>
                      <a:gd name="T15" fmla="*/ 1 h 281"/>
                      <a:gd name="T16" fmla="*/ 1 w 471"/>
                      <a:gd name="T17" fmla="*/ 1 h 281"/>
                      <a:gd name="T18" fmla="*/ 1 w 471"/>
                      <a:gd name="T19" fmla="*/ 1 h 281"/>
                      <a:gd name="T20" fmla="*/ 1 w 471"/>
                      <a:gd name="T21" fmla="*/ 1 h 281"/>
                      <a:gd name="T22" fmla="*/ 1 w 471"/>
                      <a:gd name="T23" fmla="*/ 1 h 281"/>
                      <a:gd name="T24" fmla="*/ 1 w 471"/>
                      <a:gd name="T25" fmla="*/ 1 h 281"/>
                      <a:gd name="T26" fmla="*/ 1 w 471"/>
                      <a:gd name="T27" fmla="*/ 1 h 281"/>
                      <a:gd name="T28" fmla="*/ 1 w 471"/>
                      <a:gd name="T29" fmla="*/ 1 h 281"/>
                      <a:gd name="T30" fmla="*/ 1 w 471"/>
                      <a:gd name="T31" fmla="*/ 1 h 281"/>
                      <a:gd name="T32" fmla="*/ 1 w 471"/>
                      <a:gd name="T33" fmla="*/ 1 h 281"/>
                      <a:gd name="T34" fmla="*/ 1 w 471"/>
                      <a:gd name="T35" fmla="*/ 0 h 281"/>
                      <a:gd name="T36" fmla="*/ 1 w 471"/>
                      <a:gd name="T37" fmla="*/ 1 h 281"/>
                      <a:gd name="T38" fmla="*/ 1 w 471"/>
                      <a:gd name="T39" fmla="*/ 1 h 281"/>
                      <a:gd name="T40" fmla="*/ 1 w 471"/>
                      <a:gd name="T41" fmla="*/ 1 h 281"/>
                      <a:gd name="T42" fmla="*/ 1 w 471"/>
                      <a:gd name="T43" fmla="*/ 1 h 281"/>
                      <a:gd name="T44" fmla="*/ 1 w 471"/>
                      <a:gd name="T45" fmla="*/ 1 h 281"/>
                      <a:gd name="T46" fmla="*/ 1 w 471"/>
                      <a:gd name="T47" fmla="*/ 1 h 281"/>
                      <a:gd name="T48" fmla="*/ 1 w 471"/>
                      <a:gd name="T49" fmla="*/ 1 h 281"/>
                      <a:gd name="T50" fmla="*/ 1 w 471"/>
                      <a:gd name="T51" fmla="*/ 1 h 281"/>
                      <a:gd name="T52" fmla="*/ 1 w 471"/>
                      <a:gd name="T53" fmla="*/ 1 h 281"/>
                      <a:gd name="T54" fmla="*/ 1 w 471"/>
                      <a:gd name="T55" fmla="*/ 1 h 281"/>
                      <a:gd name="T56" fmla="*/ 1 w 471"/>
                      <a:gd name="T57" fmla="*/ 1 h 281"/>
                      <a:gd name="T58" fmla="*/ 1 w 471"/>
                      <a:gd name="T59" fmla="*/ 1 h 281"/>
                      <a:gd name="T60" fmla="*/ 1 w 471"/>
                      <a:gd name="T61" fmla="*/ 1 h 281"/>
                      <a:gd name="T62" fmla="*/ 1 w 471"/>
                      <a:gd name="T63" fmla="*/ 1 h 281"/>
                      <a:gd name="T64" fmla="*/ 1 w 471"/>
                      <a:gd name="T65" fmla="*/ 1 h 281"/>
                      <a:gd name="T66" fmla="*/ 1 w 471"/>
                      <a:gd name="T67" fmla="*/ 1 h 281"/>
                      <a:gd name="T68" fmla="*/ 1 w 471"/>
                      <a:gd name="T69" fmla="*/ 1 h 281"/>
                      <a:gd name="T70" fmla="*/ 1 w 471"/>
                      <a:gd name="T71" fmla="*/ 1 h 281"/>
                      <a:gd name="T72" fmla="*/ 1 w 471"/>
                      <a:gd name="T73" fmla="*/ 1 h 281"/>
                      <a:gd name="T74" fmla="*/ 1 w 471"/>
                      <a:gd name="T75" fmla="*/ 1 h 281"/>
                      <a:gd name="T76" fmla="*/ 1 w 471"/>
                      <a:gd name="T77" fmla="*/ 1 h 281"/>
                      <a:gd name="T78" fmla="*/ 1 w 471"/>
                      <a:gd name="T79" fmla="*/ 1 h 281"/>
                      <a:gd name="T80" fmla="*/ 1 w 471"/>
                      <a:gd name="T81" fmla="*/ 1 h 281"/>
                      <a:gd name="T82" fmla="*/ 1 w 471"/>
                      <a:gd name="T83" fmla="*/ 1 h 281"/>
                      <a:gd name="T84" fmla="*/ 1 w 471"/>
                      <a:gd name="T85" fmla="*/ 1 h 281"/>
                      <a:gd name="T86" fmla="*/ 1 w 471"/>
                      <a:gd name="T87" fmla="*/ 1 h 281"/>
                      <a:gd name="T88" fmla="*/ 1 w 471"/>
                      <a:gd name="T89" fmla="*/ 1 h 281"/>
                      <a:gd name="T90" fmla="*/ 1 w 471"/>
                      <a:gd name="T91" fmla="*/ 1 h 281"/>
                      <a:gd name="T92" fmla="*/ 1 w 471"/>
                      <a:gd name="T93" fmla="*/ 1 h 281"/>
                      <a:gd name="T94" fmla="*/ 1 w 471"/>
                      <a:gd name="T95" fmla="*/ 1 h 281"/>
                      <a:gd name="T96" fmla="*/ 1 w 471"/>
                      <a:gd name="T97" fmla="*/ 1 h 281"/>
                      <a:gd name="T98" fmla="*/ 1 w 471"/>
                      <a:gd name="T99" fmla="*/ 1 h 281"/>
                      <a:gd name="T100" fmla="*/ 1 w 471"/>
                      <a:gd name="T101" fmla="*/ 1 h 281"/>
                      <a:gd name="T102" fmla="*/ 1 w 471"/>
                      <a:gd name="T103" fmla="*/ 1 h 281"/>
                      <a:gd name="T104" fmla="*/ 1 w 471"/>
                      <a:gd name="T105" fmla="*/ 1 h 281"/>
                      <a:gd name="T106" fmla="*/ 1 w 471"/>
                      <a:gd name="T107" fmla="*/ 1 h 2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71"/>
                      <a:gd name="T163" fmla="*/ 0 h 281"/>
                      <a:gd name="T164" fmla="*/ 471 w 471"/>
                      <a:gd name="T165" fmla="*/ 281 h 281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8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0 w 984"/>
                      <a:gd name="T1" fmla="*/ 0 h 844"/>
                      <a:gd name="T2" fmla="*/ 0 w 984"/>
                      <a:gd name="T3" fmla="*/ 0 h 844"/>
                      <a:gd name="T4" fmla="*/ 0 w 984"/>
                      <a:gd name="T5" fmla="*/ 0 h 844"/>
                      <a:gd name="T6" fmla="*/ 0 w 984"/>
                      <a:gd name="T7" fmla="*/ 0 h 844"/>
                      <a:gd name="T8" fmla="*/ 0 w 984"/>
                      <a:gd name="T9" fmla="*/ 0 h 844"/>
                      <a:gd name="T10" fmla="*/ 0 w 984"/>
                      <a:gd name="T11" fmla="*/ 0 h 844"/>
                      <a:gd name="T12" fmla="*/ 0 w 984"/>
                      <a:gd name="T13" fmla="*/ 0 h 844"/>
                      <a:gd name="T14" fmla="*/ 0 w 984"/>
                      <a:gd name="T15" fmla="*/ 0 h 844"/>
                      <a:gd name="T16" fmla="*/ 0 w 984"/>
                      <a:gd name="T17" fmla="*/ 0 h 844"/>
                      <a:gd name="T18" fmla="*/ 0 w 984"/>
                      <a:gd name="T19" fmla="*/ 0 h 844"/>
                      <a:gd name="T20" fmla="*/ 0 w 984"/>
                      <a:gd name="T21" fmla="*/ 0 h 844"/>
                      <a:gd name="T22" fmla="*/ 0 w 984"/>
                      <a:gd name="T23" fmla="*/ 0 h 844"/>
                      <a:gd name="T24" fmla="*/ 0 w 984"/>
                      <a:gd name="T25" fmla="*/ 0 h 844"/>
                      <a:gd name="T26" fmla="*/ 0 w 984"/>
                      <a:gd name="T27" fmla="*/ 0 h 844"/>
                      <a:gd name="T28" fmla="*/ 0 w 984"/>
                      <a:gd name="T29" fmla="*/ 0 h 844"/>
                      <a:gd name="T30" fmla="*/ 0 w 984"/>
                      <a:gd name="T31" fmla="*/ 0 h 844"/>
                      <a:gd name="T32" fmla="*/ 0 w 984"/>
                      <a:gd name="T33" fmla="*/ 0 h 844"/>
                      <a:gd name="T34" fmla="*/ 0 w 984"/>
                      <a:gd name="T35" fmla="*/ 0 h 844"/>
                      <a:gd name="T36" fmla="*/ 0 w 984"/>
                      <a:gd name="T37" fmla="*/ 0 h 844"/>
                      <a:gd name="T38" fmla="*/ 0 w 984"/>
                      <a:gd name="T39" fmla="*/ 0 h 844"/>
                      <a:gd name="T40" fmla="*/ 0 w 984"/>
                      <a:gd name="T41" fmla="*/ 0 h 844"/>
                      <a:gd name="T42" fmla="*/ 0 w 984"/>
                      <a:gd name="T43" fmla="*/ 0 h 844"/>
                      <a:gd name="T44" fmla="*/ 0 w 984"/>
                      <a:gd name="T45" fmla="*/ 0 h 844"/>
                      <a:gd name="T46" fmla="*/ 0 w 984"/>
                      <a:gd name="T47" fmla="*/ 0 h 844"/>
                      <a:gd name="T48" fmla="*/ 0 w 984"/>
                      <a:gd name="T49" fmla="*/ 0 h 844"/>
                      <a:gd name="T50" fmla="*/ 0 w 984"/>
                      <a:gd name="T51" fmla="*/ 0 h 844"/>
                      <a:gd name="T52" fmla="*/ 0 w 984"/>
                      <a:gd name="T53" fmla="*/ 0 h 844"/>
                      <a:gd name="T54" fmla="*/ 0 w 984"/>
                      <a:gd name="T55" fmla="*/ 0 h 844"/>
                      <a:gd name="T56" fmla="*/ 0 w 984"/>
                      <a:gd name="T57" fmla="*/ 0 h 844"/>
                      <a:gd name="T58" fmla="*/ 0 w 984"/>
                      <a:gd name="T59" fmla="*/ 0 h 844"/>
                      <a:gd name="T60" fmla="*/ 0 w 984"/>
                      <a:gd name="T61" fmla="*/ 0 h 844"/>
                      <a:gd name="T62" fmla="*/ 0 w 984"/>
                      <a:gd name="T63" fmla="*/ 0 h 844"/>
                      <a:gd name="T64" fmla="*/ 0 w 984"/>
                      <a:gd name="T65" fmla="*/ 0 h 844"/>
                      <a:gd name="T66" fmla="*/ 0 w 984"/>
                      <a:gd name="T67" fmla="*/ 0 h 844"/>
                      <a:gd name="T68" fmla="*/ 0 w 984"/>
                      <a:gd name="T69" fmla="*/ 0 h 844"/>
                      <a:gd name="T70" fmla="*/ 0 w 984"/>
                      <a:gd name="T71" fmla="*/ 0 h 844"/>
                      <a:gd name="T72" fmla="*/ 0 w 984"/>
                      <a:gd name="T73" fmla="*/ 0 h 844"/>
                      <a:gd name="T74" fmla="*/ 0 w 984"/>
                      <a:gd name="T75" fmla="*/ 0 h 844"/>
                      <a:gd name="T76" fmla="*/ 0 w 984"/>
                      <a:gd name="T77" fmla="*/ 0 h 844"/>
                      <a:gd name="T78" fmla="*/ 0 w 984"/>
                      <a:gd name="T79" fmla="*/ 0 h 844"/>
                      <a:gd name="T80" fmla="*/ 0 w 984"/>
                      <a:gd name="T81" fmla="*/ 0 h 844"/>
                      <a:gd name="T82" fmla="*/ 0 w 984"/>
                      <a:gd name="T83" fmla="*/ 0 h 844"/>
                      <a:gd name="T84" fmla="*/ 0 w 984"/>
                      <a:gd name="T85" fmla="*/ 0 h 844"/>
                      <a:gd name="T86" fmla="*/ 0 w 984"/>
                      <a:gd name="T87" fmla="*/ 0 h 844"/>
                      <a:gd name="T88" fmla="*/ 0 w 984"/>
                      <a:gd name="T89" fmla="*/ 0 h 844"/>
                      <a:gd name="T90" fmla="*/ 0 w 984"/>
                      <a:gd name="T91" fmla="*/ 0 h 844"/>
                      <a:gd name="T92" fmla="*/ 0 w 984"/>
                      <a:gd name="T93" fmla="*/ 0 h 844"/>
                      <a:gd name="T94" fmla="*/ 0 w 984"/>
                      <a:gd name="T95" fmla="*/ 0 h 844"/>
                      <a:gd name="T96" fmla="*/ 0 w 984"/>
                      <a:gd name="T97" fmla="*/ 0 h 844"/>
                      <a:gd name="T98" fmla="*/ 0 w 984"/>
                      <a:gd name="T99" fmla="*/ 0 h 844"/>
                      <a:gd name="T100" fmla="*/ 0 w 984"/>
                      <a:gd name="T101" fmla="*/ 0 h 844"/>
                      <a:gd name="T102" fmla="*/ 0 w 984"/>
                      <a:gd name="T103" fmla="*/ 0 h 844"/>
                      <a:gd name="T104" fmla="*/ 0 w 984"/>
                      <a:gd name="T105" fmla="*/ 0 h 844"/>
                      <a:gd name="T106" fmla="*/ 0 w 984"/>
                      <a:gd name="T107" fmla="*/ 0 h 844"/>
                      <a:gd name="T108" fmla="*/ 0 w 984"/>
                      <a:gd name="T109" fmla="*/ 0 h 84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984"/>
                      <a:gd name="T166" fmla="*/ 0 h 844"/>
                      <a:gd name="T167" fmla="*/ 984 w 984"/>
                      <a:gd name="T168" fmla="*/ 844 h 84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9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0 w 36"/>
                      <a:gd name="T1" fmla="*/ 0 h 48"/>
                      <a:gd name="T2" fmla="*/ 0 w 36"/>
                      <a:gd name="T3" fmla="*/ 0 h 48"/>
                      <a:gd name="T4" fmla="*/ 0 w 36"/>
                      <a:gd name="T5" fmla="*/ 0 h 48"/>
                      <a:gd name="T6" fmla="*/ 0 60000 65536"/>
                      <a:gd name="T7" fmla="*/ 0 60000 65536"/>
                      <a:gd name="T8" fmla="*/ 0 60000 65536"/>
                      <a:gd name="T9" fmla="*/ 0 w 36"/>
                      <a:gd name="T10" fmla="*/ 0 h 48"/>
                      <a:gd name="T11" fmla="*/ 36 w 36"/>
                      <a:gd name="T12" fmla="*/ 48 h 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0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0 h 37"/>
                      <a:gd name="T2" fmla="*/ 0 w 36"/>
                      <a:gd name="T3" fmla="*/ 0 h 37"/>
                      <a:gd name="T4" fmla="*/ 0 w 36"/>
                      <a:gd name="T5" fmla="*/ 0 h 37"/>
                      <a:gd name="T6" fmla="*/ 0 w 36"/>
                      <a:gd name="T7" fmla="*/ 0 h 37"/>
                      <a:gd name="T8" fmla="*/ 0 w 36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37"/>
                      <a:gd name="T17" fmla="*/ 36 w 36"/>
                      <a:gd name="T18" fmla="*/ 37 h 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1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0 h 96"/>
                      <a:gd name="T2" fmla="*/ 0 w 170"/>
                      <a:gd name="T3" fmla="*/ 0 h 96"/>
                      <a:gd name="T4" fmla="*/ 0 w 170"/>
                      <a:gd name="T5" fmla="*/ 0 h 96"/>
                      <a:gd name="T6" fmla="*/ 0 w 170"/>
                      <a:gd name="T7" fmla="*/ 0 h 96"/>
                      <a:gd name="T8" fmla="*/ 0 w 170"/>
                      <a:gd name="T9" fmla="*/ 0 h 96"/>
                      <a:gd name="T10" fmla="*/ 0 w 170"/>
                      <a:gd name="T11" fmla="*/ 0 h 96"/>
                      <a:gd name="T12" fmla="*/ 0 w 170"/>
                      <a:gd name="T13" fmla="*/ 0 h 96"/>
                      <a:gd name="T14" fmla="*/ 0 w 170"/>
                      <a:gd name="T15" fmla="*/ 0 h 96"/>
                      <a:gd name="T16" fmla="*/ 0 w 170"/>
                      <a:gd name="T17" fmla="*/ 0 h 96"/>
                      <a:gd name="T18" fmla="*/ 0 w 170"/>
                      <a:gd name="T19" fmla="*/ 0 h 96"/>
                      <a:gd name="T20" fmla="*/ 0 w 170"/>
                      <a:gd name="T21" fmla="*/ 0 h 96"/>
                      <a:gd name="T22" fmla="*/ 0 w 170"/>
                      <a:gd name="T23" fmla="*/ 0 h 9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0"/>
                      <a:gd name="T37" fmla="*/ 0 h 96"/>
                      <a:gd name="T38" fmla="*/ 170 w 170"/>
                      <a:gd name="T39" fmla="*/ 96 h 9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2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0 w 138"/>
                      <a:gd name="T3" fmla="*/ 0 h 44"/>
                      <a:gd name="T4" fmla="*/ 0 w 138"/>
                      <a:gd name="T5" fmla="*/ 0 h 44"/>
                      <a:gd name="T6" fmla="*/ 0 w 138"/>
                      <a:gd name="T7" fmla="*/ 0 h 44"/>
                      <a:gd name="T8" fmla="*/ 0 w 138"/>
                      <a:gd name="T9" fmla="*/ 0 h 44"/>
                      <a:gd name="T10" fmla="*/ 0 w 138"/>
                      <a:gd name="T11" fmla="*/ 0 h 44"/>
                      <a:gd name="T12" fmla="*/ 0 w 138"/>
                      <a:gd name="T13" fmla="*/ 0 h 44"/>
                      <a:gd name="T14" fmla="*/ 0 w 138"/>
                      <a:gd name="T15" fmla="*/ 0 h 44"/>
                      <a:gd name="T16" fmla="*/ 0 w 138"/>
                      <a:gd name="T17" fmla="*/ 0 h 4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38"/>
                      <a:gd name="T28" fmla="*/ 0 h 44"/>
                      <a:gd name="T29" fmla="*/ 138 w 138"/>
                      <a:gd name="T30" fmla="*/ 44 h 4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3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0 w 57"/>
                      <a:gd name="T1" fmla="*/ 0 h 42"/>
                      <a:gd name="T2" fmla="*/ 0 w 57"/>
                      <a:gd name="T3" fmla="*/ 0 h 42"/>
                      <a:gd name="T4" fmla="*/ 0 w 57"/>
                      <a:gd name="T5" fmla="*/ 0 h 42"/>
                      <a:gd name="T6" fmla="*/ 0 60000 65536"/>
                      <a:gd name="T7" fmla="*/ 0 60000 65536"/>
                      <a:gd name="T8" fmla="*/ 0 60000 65536"/>
                      <a:gd name="T9" fmla="*/ 0 w 57"/>
                      <a:gd name="T10" fmla="*/ 0 h 42"/>
                      <a:gd name="T11" fmla="*/ 57 w 57"/>
                      <a:gd name="T12" fmla="*/ 42 h 4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4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0 w 39"/>
                      <a:gd name="T1" fmla="*/ 0 h 52"/>
                      <a:gd name="T2" fmla="*/ 0 w 39"/>
                      <a:gd name="T3" fmla="*/ 0 h 52"/>
                      <a:gd name="T4" fmla="*/ 0 w 39"/>
                      <a:gd name="T5" fmla="*/ 0 h 52"/>
                      <a:gd name="T6" fmla="*/ 0 60000 65536"/>
                      <a:gd name="T7" fmla="*/ 0 60000 65536"/>
                      <a:gd name="T8" fmla="*/ 0 60000 65536"/>
                      <a:gd name="T9" fmla="*/ 0 w 39"/>
                      <a:gd name="T10" fmla="*/ 0 h 52"/>
                      <a:gd name="T11" fmla="*/ 39 w 39"/>
                      <a:gd name="T12" fmla="*/ 52 h 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5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0 w 44"/>
                      <a:gd name="T1" fmla="*/ 0 h 80"/>
                      <a:gd name="T2" fmla="*/ 0 w 44"/>
                      <a:gd name="T3" fmla="*/ 0 h 80"/>
                      <a:gd name="T4" fmla="*/ 0 w 44"/>
                      <a:gd name="T5" fmla="*/ 0 h 80"/>
                      <a:gd name="T6" fmla="*/ 0 w 44"/>
                      <a:gd name="T7" fmla="*/ 0 h 80"/>
                      <a:gd name="T8" fmla="*/ 0 w 44"/>
                      <a:gd name="T9" fmla="*/ 0 h 80"/>
                      <a:gd name="T10" fmla="*/ 0 w 44"/>
                      <a:gd name="T11" fmla="*/ 0 h 80"/>
                      <a:gd name="T12" fmla="*/ 0 w 44"/>
                      <a:gd name="T13" fmla="*/ 0 h 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4"/>
                      <a:gd name="T22" fmla="*/ 0 h 80"/>
                      <a:gd name="T23" fmla="*/ 44 w 44"/>
                      <a:gd name="T24" fmla="*/ 80 h 8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6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1 w 323"/>
                      <a:gd name="T1" fmla="*/ 1 h 64"/>
                      <a:gd name="T2" fmla="*/ 1 w 323"/>
                      <a:gd name="T3" fmla="*/ 1 h 64"/>
                      <a:gd name="T4" fmla="*/ 1 w 323"/>
                      <a:gd name="T5" fmla="*/ 0 h 64"/>
                      <a:gd name="T6" fmla="*/ 1 w 323"/>
                      <a:gd name="T7" fmla="*/ 0 h 64"/>
                      <a:gd name="T8" fmla="*/ 1 w 323"/>
                      <a:gd name="T9" fmla="*/ 1 h 64"/>
                      <a:gd name="T10" fmla="*/ 1 w 323"/>
                      <a:gd name="T11" fmla="*/ 1 h 64"/>
                      <a:gd name="T12" fmla="*/ 1 w 323"/>
                      <a:gd name="T13" fmla="*/ 1 h 64"/>
                      <a:gd name="T14" fmla="*/ 1 w 323"/>
                      <a:gd name="T15" fmla="*/ 1 h 64"/>
                      <a:gd name="T16" fmla="*/ 1 w 323"/>
                      <a:gd name="T17" fmla="*/ 1 h 64"/>
                      <a:gd name="T18" fmla="*/ 1 w 323"/>
                      <a:gd name="T19" fmla="*/ 1 h 64"/>
                      <a:gd name="T20" fmla="*/ 1 w 323"/>
                      <a:gd name="T21" fmla="*/ 1 h 64"/>
                      <a:gd name="T22" fmla="*/ 1 w 323"/>
                      <a:gd name="T23" fmla="*/ 1 h 64"/>
                      <a:gd name="T24" fmla="*/ 1 w 323"/>
                      <a:gd name="T25" fmla="*/ 1 h 64"/>
                      <a:gd name="T26" fmla="*/ 1 w 323"/>
                      <a:gd name="T27" fmla="*/ 1 h 64"/>
                      <a:gd name="T28" fmla="*/ 1 w 323"/>
                      <a:gd name="T29" fmla="*/ 1 h 64"/>
                      <a:gd name="T30" fmla="*/ 1 w 323"/>
                      <a:gd name="T31" fmla="*/ 1 h 64"/>
                      <a:gd name="T32" fmla="*/ 1 w 323"/>
                      <a:gd name="T33" fmla="*/ 1 h 64"/>
                      <a:gd name="T34" fmla="*/ 1 w 323"/>
                      <a:gd name="T35" fmla="*/ 1 h 64"/>
                      <a:gd name="T36" fmla="*/ 1 w 323"/>
                      <a:gd name="T37" fmla="*/ 1 h 64"/>
                      <a:gd name="T38" fmla="*/ 1 w 323"/>
                      <a:gd name="T39" fmla="*/ 1 h 64"/>
                      <a:gd name="T40" fmla="*/ 1 w 323"/>
                      <a:gd name="T41" fmla="*/ 1 h 64"/>
                      <a:gd name="T42" fmla="*/ 1 w 323"/>
                      <a:gd name="T43" fmla="*/ 1 h 64"/>
                      <a:gd name="T44" fmla="*/ 1 w 323"/>
                      <a:gd name="T45" fmla="*/ 1 h 64"/>
                      <a:gd name="T46" fmla="*/ 1 w 323"/>
                      <a:gd name="T47" fmla="*/ 1 h 64"/>
                      <a:gd name="T48" fmla="*/ 1 w 323"/>
                      <a:gd name="T49" fmla="*/ 1 h 64"/>
                      <a:gd name="T50" fmla="*/ 1 w 323"/>
                      <a:gd name="T51" fmla="*/ 1 h 64"/>
                      <a:gd name="T52" fmla="*/ 1 w 323"/>
                      <a:gd name="T53" fmla="*/ 0 h 64"/>
                      <a:gd name="T54" fmla="*/ 1 w 323"/>
                      <a:gd name="T55" fmla="*/ 1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323"/>
                      <a:gd name="T85" fmla="*/ 0 h 64"/>
                      <a:gd name="T86" fmla="*/ 323 w 323"/>
                      <a:gd name="T87" fmla="*/ 64 h 6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7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 w 300"/>
                      <a:gd name="T1" fmla="*/ 1 h 31"/>
                      <a:gd name="T2" fmla="*/ 1 w 300"/>
                      <a:gd name="T3" fmla="*/ 1 h 31"/>
                      <a:gd name="T4" fmla="*/ 1 w 300"/>
                      <a:gd name="T5" fmla="*/ 0 h 31"/>
                      <a:gd name="T6" fmla="*/ 1 w 300"/>
                      <a:gd name="T7" fmla="*/ 1 h 31"/>
                      <a:gd name="T8" fmla="*/ 1 w 300"/>
                      <a:gd name="T9" fmla="*/ 1 h 31"/>
                      <a:gd name="T10" fmla="*/ 1 w 300"/>
                      <a:gd name="T11" fmla="*/ 1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00"/>
                      <a:gd name="T19" fmla="*/ 0 h 31"/>
                      <a:gd name="T20" fmla="*/ 300 w 300"/>
                      <a:gd name="T21" fmla="*/ 31 h 3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8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  <a:gd name="T9" fmla="*/ 0 w 41"/>
                      <a:gd name="T10" fmla="*/ 0 h 29"/>
                      <a:gd name="T11" fmla="*/ 41 w 41"/>
                      <a:gd name="T12" fmla="*/ 29 h 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79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436"/>
                      <a:gd name="T88" fmla="*/ 0 h 152"/>
                      <a:gd name="T89" fmla="*/ 436 w 436"/>
                      <a:gd name="T90" fmla="*/ 152 h 15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0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7"/>
                      <a:gd name="T52" fmla="*/ 0 h 165"/>
                      <a:gd name="T53" fmla="*/ 47 w 47"/>
                      <a:gd name="T54" fmla="*/ 165 h 16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1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38"/>
                      <a:gd name="T58" fmla="*/ 0 h 103"/>
                      <a:gd name="T59" fmla="*/ 138 w 138"/>
                      <a:gd name="T60" fmla="*/ 103 h 10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2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88"/>
                      <a:gd name="T124" fmla="*/ 0 h 214"/>
                      <a:gd name="T125" fmla="*/ 188 w 188"/>
                      <a:gd name="T126" fmla="*/ 214 h 21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3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3"/>
                      <a:gd name="T11" fmla="*/ 13 w 13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4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812"/>
                      <a:gd name="T133" fmla="*/ 0 h 564"/>
                      <a:gd name="T134" fmla="*/ 812 w 812"/>
                      <a:gd name="T135" fmla="*/ 564 h 564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5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3"/>
                      <a:gd name="T19" fmla="*/ 0 h 85"/>
                      <a:gd name="T20" fmla="*/ 43 w 43"/>
                      <a:gd name="T21" fmla="*/ 85 h 8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6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4"/>
                      <a:gd name="T25" fmla="*/ 0 h 74"/>
                      <a:gd name="T26" fmla="*/ 44 w 44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7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30"/>
                      <a:gd name="T11" fmla="*/ 20 w 20"/>
                      <a:gd name="T12" fmla="*/ 30 h 3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8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682"/>
                      <a:gd name="T127" fmla="*/ 0 h 557"/>
                      <a:gd name="T128" fmla="*/ 682 w 682"/>
                      <a:gd name="T129" fmla="*/ 557 h 55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89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57"/>
                      <a:gd name="T49" fmla="*/ 0 h 347"/>
                      <a:gd name="T50" fmla="*/ 257 w 257"/>
                      <a:gd name="T51" fmla="*/ 347 h 34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0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  <a:gd name="T9" fmla="*/ 0 w 19"/>
                      <a:gd name="T10" fmla="*/ 0 h 37"/>
                      <a:gd name="T11" fmla="*/ 19 w 19"/>
                      <a:gd name="T12" fmla="*/ 37 h 3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1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0"/>
                      <a:gd name="T17" fmla="*/ 22 w 2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2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"/>
                      <a:gd name="T13" fmla="*/ 0 h 30"/>
                      <a:gd name="T14" fmla="*/ 57 w 57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3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93"/>
                      <a:gd name="T109" fmla="*/ 0 h 696"/>
                      <a:gd name="T110" fmla="*/ 693 w 693"/>
                      <a:gd name="T111" fmla="*/ 696 h 6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4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931"/>
                      <a:gd name="T112" fmla="*/ 0 h 149"/>
                      <a:gd name="T113" fmla="*/ 931 w 931"/>
                      <a:gd name="T114" fmla="*/ 149 h 14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5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"/>
                      <a:gd name="T13" fmla="*/ 0 h 30"/>
                      <a:gd name="T14" fmla="*/ 31 w 31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6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4"/>
                      <a:gd name="T13" fmla="*/ 0 h 32"/>
                      <a:gd name="T14" fmla="*/ 44 w 44"/>
                      <a:gd name="T15" fmla="*/ 32 h 3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7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  <a:gd name="T9" fmla="*/ 0 w 76"/>
                      <a:gd name="T10" fmla="*/ 0 h 18"/>
                      <a:gd name="T11" fmla="*/ 76 w 76"/>
                      <a:gd name="T12" fmla="*/ 18 h 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8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  <a:gd name="T9" fmla="*/ 0 w 42"/>
                      <a:gd name="T10" fmla="*/ 0 h 44"/>
                      <a:gd name="T11" fmla="*/ 42 w 42"/>
                      <a:gd name="T12" fmla="*/ 44 h 4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99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  <a:gd name="T9" fmla="*/ 0 w 31"/>
                      <a:gd name="T10" fmla="*/ 0 h 30"/>
                      <a:gd name="T11" fmla="*/ 31 w 31"/>
                      <a:gd name="T12" fmla="*/ 30 h 3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201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6202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42"/>
                      <a:gd name="T23" fmla="*/ 30 w 30"/>
                      <a:gd name="T24" fmla="*/ 42 h 4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3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5"/>
                      <a:gd name="T13" fmla="*/ 0 h 16"/>
                      <a:gd name="T14" fmla="*/ 25 w 25"/>
                      <a:gd name="T15" fmla="*/ 16 h 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4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5"/>
                      <a:gd name="T28" fmla="*/ 0 h 46"/>
                      <a:gd name="T29" fmla="*/ 65 w 65"/>
                      <a:gd name="T30" fmla="*/ 46 h 4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5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"/>
                      <a:gd name="T34" fmla="*/ 0 h 47"/>
                      <a:gd name="T35" fmla="*/ 69 w 69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6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355"/>
                      <a:gd name="T121" fmla="*/ 0 h 277"/>
                      <a:gd name="T122" fmla="*/ 355 w 355"/>
                      <a:gd name="T123" fmla="*/ 277 h 277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7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56"/>
                      <a:gd name="T97" fmla="*/ 0 h 206"/>
                      <a:gd name="T98" fmla="*/ 156 w 156"/>
                      <a:gd name="T99" fmla="*/ 206 h 20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8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9"/>
                      <a:gd name="T31" fmla="*/ 0 h 38"/>
                      <a:gd name="T32" fmla="*/ 109 w 109"/>
                      <a:gd name="T33" fmla="*/ 38 h 3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9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6"/>
                      <a:gd name="T55" fmla="*/ 0 h 104"/>
                      <a:gd name="T56" fmla="*/ 76 w 76"/>
                      <a:gd name="T57" fmla="*/ 104 h 10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0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7"/>
                      <a:gd name="T25" fmla="*/ 0 h 61"/>
                      <a:gd name="T26" fmla="*/ 37 w 37"/>
                      <a:gd name="T27" fmla="*/ 61 h 6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1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9"/>
                      <a:gd name="T19" fmla="*/ 0 h 29"/>
                      <a:gd name="T20" fmla="*/ 49 w 49"/>
                      <a:gd name="T21" fmla="*/ 29 h 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2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1"/>
                      <a:gd name="T34" fmla="*/ 0 h 48"/>
                      <a:gd name="T35" fmla="*/ 61 w 61"/>
                      <a:gd name="T36" fmla="*/ 48 h 4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3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86"/>
                      <a:gd name="T130" fmla="*/ 0 h 182"/>
                      <a:gd name="T131" fmla="*/ 286 w 286"/>
                      <a:gd name="T132" fmla="*/ 182 h 18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4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8"/>
                      <a:gd name="T37" fmla="*/ 0 h 78"/>
                      <a:gd name="T38" fmla="*/ 78 w 78"/>
                      <a:gd name="T39" fmla="*/ 78 h 7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5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  <a:gd name="T9" fmla="*/ 0 w 17"/>
                      <a:gd name="T10" fmla="*/ 0 h 18"/>
                      <a:gd name="T11" fmla="*/ 17 w 17"/>
                      <a:gd name="T12" fmla="*/ 18 h 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6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"/>
                      <a:gd name="T13" fmla="*/ 0 h 15"/>
                      <a:gd name="T14" fmla="*/ 20 w 20"/>
                      <a:gd name="T15" fmla="*/ 15 h 1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7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"/>
                      <a:gd name="T13" fmla="*/ 0 h 15"/>
                      <a:gd name="T14" fmla="*/ 20 w 20"/>
                      <a:gd name="T15" fmla="*/ 15 h 1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8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0"/>
                      <a:gd name="T46" fmla="*/ 0 h 80"/>
                      <a:gd name="T47" fmla="*/ 80 w 80"/>
                      <a:gd name="T48" fmla="*/ 80 h 8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19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4"/>
                      <a:gd name="T64" fmla="*/ 0 h 174"/>
                      <a:gd name="T65" fmla="*/ 94 w 94"/>
                      <a:gd name="T66" fmla="*/ 174 h 17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0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"/>
                      <a:gd name="T25" fmla="*/ 0 h 50"/>
                      <a:gd name="T26" fmla="*/ 32 w 32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1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3"/>
                      <a:gd name="T19" fmla="*/ 0 h 50"/>
                      <a:gd name="T20" fmla="*/ 43 w 43"/>
                      <a:gd name="T21" fmla="*/ 50 h 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2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  <a:gd name="T9" fmla="*/ 0 w 41"/>
                      <a:gd name="T10" fmla="*/ 0 h 29"/>
                      <a:gd name="T11" fmla="*/ 41 w 41"/>
                      <a:gd name="T12" fmla="*/ 29 h 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3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438"/>
                      <a:gd name="T88" fmla="*/ 0 h 152"/>
                      <a:gd name="T89" fmla="*/ 438 w 438"/>
                      <a:gd name="T90" fmla="*/ 152 h 15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4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7"/>
                      <a:gd name="T52" fmla="*/ 0 h 165"/>
                      <a:gd name="T53" fmla="*/ 47 w 47"/>
                      <a:gd name="T54" fmla="*/ 165 h 16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5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38"/>
                      <a:gd name="T58" fmla="*/ 0 h 103"/>
                      <a:gd name="T59" fmla="*/ 138 w 138"/>
                      <a:gd name="T60" fmla="*/ 103 h 10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6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88"/>
                      <a:gd name="T124" fmla="*/ 0 h 214"/>
                      <a:gd name="T125" fmla="*/ 188 w 188"/>
                      <a:gd name="T126" fmla="*/ 214 h 21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7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3"/>
                      <a:gd name="T11" fmla="*/ 13 w 13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8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812"/>
                      <a:gd name="T133" fmla="*/ 0 h 564"/>
                      <a:gd name="T134" fmla="*/ 812 w 812"/>
                      <a:gd name="T135" fmla="*/ 564 h 564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29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3"/>
                      <a:gd name="T19" fmla="*/ 0 h 85"/>
                      <a:gd name="T20" fmla="*/ 43 w 43"/>
                      <a:gd name="T21" fmla="*/ 85 h 8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0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4"/>
                      <a:gd name="T25" fmla="*/ 0 h 74"/>
                      <a:gd name="T26" fmla="*/ 44 w 44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1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30"/>
                      <a:gd name="T11" fmla="*/ 20 w 20"/>
                      <a:gd name="T12" fmla="*/ 30 h 3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2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682"/>
                      <a:gd name="T127" fmla="*/ 0 h 557"/>
                      <a:gd name="T128" fmla="*/ 682 w 682"/>
                      <a:gd name="T129" fmla="*/ 557 h 55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3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57"/>
                      <a:gd name="T49" fmla="*/ 0 h 347"/>
                      <a:gd name="T50" fmla="*/ 257 w 257"/>
                      <a:gd name="T51" fmla="*/ 347 h 34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4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  <a:gd name="T9" fmla="*/ 0 w 19"/>
                      <a:gd name="T10" fmla="*/ 0 h 37"/>
                      <a:gd name="T11" fmla="*/ 19 w 19"/>
                      <a:gd name="T12" fmla="*/ 37 h 3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5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0"/>
                      <a:gd name="T17" fmla="*/ 22 w 2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6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"/>
                      <a:gd name="T13" fmla="*/ 0 h 30"/>
                      <a:gd name="T14" fmla="*/ 57 w 57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7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93"/>
                      <a:gd name="T109" fmla="*/ 0 h 696"/>
                      <a:gd name="T110" fmla="*/ 693 w 693"/>
                      <a:gd name="T111" fmla="*/ 696 h 6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8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931"/>
                      <a:gd name="T112" fmla="*/ 0 h 149"/>
                      <a:gd name="T113" fmla="*/ 931 w 931"/>
                      <a:gd name="T114" fmla="*/ 149 h 14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39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"/>
                      <a:gd name="T13" fmla="*/ 0 h 30"/>
                      <a:gd name="T14" fmla="*/ 31 w 31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0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4"/>
                      <a:gd name="T13" fmla="*/ 0 h 32"/>
                      <a:gd name="T14" fmla="*/ 44 w 44"/>
                      <a:gd name="T15" fmla="*/ 32 h 3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1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  <a:gd name="T9" fmla="*/ 0 w 76"/>
                      <a:gd name="T10" fmla="*/ 0 h 18"/>
                      <a:gd name="T11" fmla="*/ 76 w 76"/>
                      <a:gd name="T12" fmla="*/ 18 h 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2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  <a:gd name="T9" fmla="*/ 0 w 42"/>
                      <a:gd name="T10" fmla="*/ 0 h 44"/>
                      <a:gd name="T11" fmla="*/ 42 w 42"/>
                      <a:gd name="T12" fmla="*/ 44 h 4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43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  <a:gd name="T9" fmla="*/ 0 w 31"/>
                      <a:gd name="T10" fmla="*/ 0 h 30"/>
                      <a:gd name="T11" fmla="*/ 31 w 31"/>
                      <a:gd name="T12" fmla="*/ 30 h 3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52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6179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0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1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2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3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4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5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6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7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8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89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0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1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2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3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4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5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6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7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8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99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153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6154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5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6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7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8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9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0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1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2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3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4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5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6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7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8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9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0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1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2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3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4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5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6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7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8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pic>
          <p:nvPicPr>
            <p:cNvPr id="6149" name="Picture 158" descr="earth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Воздействие </a:t>
            </a:r>
            <a:r>
              <a:rPr lang="ru-RU" sz="3200" b="1" i="1" dirty="0">
                <a:solidFill>
                  <a:srgbClr val="FFC000"/>
                </a:solidFill>
              </a:rPr>
              <a:t>энергетики </a:t>
            </a: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>на </a:t>
            </a:r>
            <a:r>
              <a:rPr lang="ru-RU" sz="3200" b="1" i="1" dirty="0">
                <a:solidFill>
                  <a:srgbClr val="FFC000"/>
                </a:solidFill>
              </a:rPr>
              <a:t>окружающую среду</a:t>
            </a:r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2578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/>
              <a:t>Туркменистан страна, которая использует для выработки электроэнергии в основном природный газ.</a:t>
            </a: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endParaRPr lang="en-US" sz="2400" b="1" dirty="0"/>
          </a:p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Электростанции на газе, производят гораздо меньше эмиссии, чем в отличии от угольных. Сгорание газового топлива испускает углекислый газ, который считают парниковым газом (ПГ), который способствует глобальному потеплению. С другой стороны природный газ производит на 30 </a:t>
            </a:r>
            <a:r>
              <a:rPr lang="en-US" sz="2400" dirty="0" smtClean="0"/>
              <a:t>%</a:t>
            </a:r>
            <a:r>
              <a:rPr lang="ru-RU" sz="2400" dirty="0" smtClean="0"/>
              <a:t> меньше углекислого газа чем сгорание нефти и на 45 </a:t>
            </a:r>
            <a:r>
              <a:rPr lang="en-US" sz="2400" dirty="0"/>
              <a:t>%</a:t>
            </a:r>
            <a:r>
              <a:rPr lang="ru-RU" sz="2400" dirty="0" smtClean="0"/>
              <a:t> меньше углекислого газа чем при сгорании угля.</a:t>
            </a:r>
            <a:endParaRPr lang="ru-RU" altLang="zh-C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800" b="1" i="1" dirty="0" smtClean="0">
                <a:solidFill>
                  <a:srgbClr val="FFC000"/>
                </a:solidFill>
              </a:rPr>
              <a:t>Воздействие </a:t>
            </a:r>
            <a:r>
              <a:rPr lang="ru-RU" sz="2800" b="1" i="1" dirty="0">
                <a:solidFill>
                  <a:srgbClr val="FFC000"/>
                </a:solidFill>
              </a:rPr>
              <a:t>энергетики </a:t>
            </a:r>
            <a:r>
              <a:rPr lang="ru-RU" sz="2800" b="1" i="1" dirty="0" smtClean="0">
                <a:solidFill>
                  <a:srgbClr val="FFC000"/>
                </a:solidFill>
              </a:rPr>
              <a:t/>
            </a:r>
            <a:br>
              <a:rPr lang="ru-RU" sz="2800" b="1" i="1" dirty="0" smtClean="0">
                <a:solidFill>
                  <a:srgbClr val="FFC000"/>
                </a:solidFill>
              </a:rPr>
            </a:br>
            <a:r>
              <a:rPr lang="ru-RU" sz="2800" b="1" i="1" dirty="0" smtClean="0">
                <a:solidFill>
                  <a:srgbClr val="FFC000"/>
                </a:solidFill>
              </a:rPr>
              <a:t>на </a:t>
            </a:r>
            <a:r>
              <a:rPr lang="ru-RU" sz="2800" b="1" i="1" dirty="0">
                <a:solidFill>
                  <a:srgbClr val="FFC000"/>
                </a:solidFill>
              </a:rPr>
              <a:t>окружающую среду</a:t>
            </a:r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991600" cy="57912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b="1" dirty="0"/>
              <a:t>В оценке воздействия энергетики на окружающую среду решающая роль, как правило, отдается проблемам изменения климата. Это связано с тем, что основным источником выбросов ПГ является энергетический сектор. Его доля в общем балансе  эмиссии ПГ находится в пределах 87</a:t>
            </a:r>
            <a:r>
              <a:rPr lang="ru-RU" sz="2400" b="1" dirty="0" smtClean="0"/>
              <a:t>%.</a:t>
            </a:r>
            <a:endParaRPr lang="ru-RU" sz="2400" b="1" dirty="0"/>
          </a:p>
          <a:p>
            <a:pPr>
              <a:lnSpc>
                <a:spcPct val="80000"/>
              </a:lnSpc>
              <a:defRPr/>
            </a:pPr>
            <a:r>
              <a:rPr lang="ru-RU" altLang="zh-CN" sz="2400" b="1" dirty="0"/>
              <a:t>Однако помимо ПГ имеют место и другие вредные выбросы, включающие окислы серы и азота, которые в атмосфере превращаются в серную и азотную кислоты и </a:t>
            </a:r>
            <a:r>
              <a:rPr lang="ru-RU" altLang="zh-CN" sz="2400" b="1" dirty="0" smtClean="0"/>
              <a:t>выпадают виде </a:t>
            </a:r>
            <a:r>
              <a:rPr lang="ru-RU" altLang="zh-CN" sz="2400" b="1" dirty="0"/>
              <a:t>кислотных дождей. </a:t>
            </a:r>
            <a:r>
              <a:rPr lang="ru-RU" altLang="zh-CN" sz="2400" b="1" dirty="0" smtClean="0"/>
              <a:t>Это ведет к </a:t>
            </a:r>
            <a:r>
              <a:rPr lang="ru-RU" altLang="zh-CN" sz="2400" b="1" dirty="0"/>
              <a:t>снижению плодородия почв, высыханию лесов,  уменьшению рыбных </a:t>
            </a:r>
            <a:r>
              <a:rPr lang="ru-RU" altLang="zh-CN" sz="2400" b="1" dirty="0" smtClean="0"/>
              <a:t>запасов,  </a:t>
            </a:r>
            <a:r>
              <a:rPr lang="ru-RU" altLang="zh-CN" sz="2400" b="1" dirty="0"/>
              <a:t>повреждению строительных конструкций и зданий. Вредные выбросы могут попадать в питьевую воду и сельскохозяйственные продукты. </a:t>
            </a:r>
          </a:p>
          <a:p>
            <a:pPr>
              <a:lnSpc>
                <a:spcPct val="80000"/>
              </a:lnSpc>
              <a:defRPr/>
            </a:pPr>
            <a:r>
              <a:rPr lang="ru-RU" altLang="zh-CN" sz="2400" b="1" dirty="0"/>
              <a:t>Даже без учета ПГ воздействие этих выбросов уже сейчас отрицательно сказывается на окружающей среде и оказывает все возрастающее негативное воздействие на здоровье людей.</a:t>
            </a:r>
            <a:endParaRPr lang="ru-RU" sz="2400" b="1" dirty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Потенциал  энергосбережения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400" b="1" dirty="0" smtClean="0"/>
              <a:t>Внедрение </a:t>
            </a:r>
            <a:r>
              <a:rPr lang="ru-RU" sz="2400" b="1" dirty="0"/>
              <a:t>современных энергосберегающих технологий 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Снижение затрат энергии на собственные нужды электроэнергетики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Снижение потерь при добыче и транспортировке энергоносителей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Снижение энергетических потерь в жилищно-коммунальном хозяйстве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Снижение затрат электроэнергии и природного газа для бытовых нужд населения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Использование альтернативной энергетики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dirty="0"/>
              <a:t>Использование возобновляемых источников энергии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3300"/>
                </a:solidFill>
              </a:rPr>
              <a:t/>
            </a:r>
            <a:br>
              <a:rPr lang="ru-RU" sz="3200" b="1" i="1" dirty="0" smtClean="0">
                <a:solidFill>
                  <a:srgbClr val="FF3300"/>
                </a:solidFill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>Перспективы развития ВЭ</a:t>
            </a:r>
            <a:r>
              <a:rPr lang="ru-RU" sz="4000" b="1" i="1" dirty="0" smtClean="0">
                <a:solidFill>
                  <a:srgbClr val="FF3300"/>
                </a:solidFill>
              </a:rPr>
              <a:t/>
            </a:r>
            <a:br>
              <a:rPr lang="ru-RU" sz="4000" b="1" i="1" dirty="0" smtClean="0">
                <a:solidFill>
                  <a:srgbClr val="FF3300"/>
                </a:solidFill>
              </a:rPr>
            </a:br>
            <a:endParaRPr lang="ru-RU" sz="4000" b="1" dirty="0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400" b="1" dirty="0" smtClean="0"/>
              <a:t>      По существующим оценкам прямые социальные затраты, связанные с вредным воздействием традиционной энергетики, включая болезни, оплату медицинского обслуживания, потери на производстве, снижение урожая, восстановление лесов и ремонт зданий в результате загрязнения воздуха, воды и почвы дают величину, добавляющую около 75% мировых цен на топливо и энергию. По существу эти затраты - экологический налог, который платят граждане за несовершенство энергетических установок.</a:t>
            </a:r>
            <a:endParaRPr lang="en-US" sz="2400" b="1" dirty="0" smtClean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ru-RU" sz="2400" b="1" dirty="0" smtClean="0"/>
              <a:t> Если учесть эти скрытые затраты в тарифах на энергию, то большинство новых технологий возобновляемой энергетики становятся конкурентоспособными с существующими технологиями.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400" b="1" dirty="0" smtClean="0"/>
              <a:t>      В настоящее время в мировой практике освоены современные технологии, которые уже сегодня могут найти широкое применение для альтернативного энергоснабжения некоторых категорий потребителей.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Потенциал ВИЭ в Туркменистане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562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F3300"/>
                </a:solidFill>
              </a:rPr>
              <a:t>   </a:t>
            </a:r>
            <a:r>
              <a:rPr lang="ru-RU" sz="2800" b="1" i="1" dirty="0" smtClean="0">
                <a:solidFill>
                  <a:srgbClr val="FFC000"/>
                </a:solidFill>
              </a:rPr>
              <a:t>Солнечная энергия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zh-CN" sz="2400" b="1" dirty="0" smtClean="0"/>
              <a:t>      В течение 270 дней среднегодовая интенсивность солнечного излучения составляет около 700-800 Вт/м2, что равнозначно поступлению энергии на один квадратный метр поверхности земли около 2000 </a:t>
            </a:r>
            <a:r>
              <a:rPr lang="ru-RU" altLang="zh-CN" sz="2400" b="1" dirty="0" err="1" smtClean="0"/>
              <a:t>кВтч</a:t>
            </a:r>
            <a:r>
              <a:rPr lang="ru-RU" altLang="zh-CN" sz="2400" b="1" dirty="0" smtClean="0"/>
              <a:t>/м2 в год. Ежегодный энергетический потенциал солнечной энергии оценивается на уровне 100 млрд. </a:t>
            </a:r>
            <a:r>
              <a:rPr lang="ru-RU" altLang="zh-CN" sz="2400" b="1" dirty="0" err="1" smtClean="0"/>
              <a:t>т.у.т</a:t>
            </a:r>
            <a:r>
              <a:rPr lang="ru-RU" altLang="zh-CN" sz="2400" b="1" dirty="0" smtClean="0"/>
              <a:t>. </a:t>
            </a:r>
            <a:endParaRPr lang="ru-RU" sz="2400" b="1" dirty="0" smtClean="0">
              <a:solidFill>
                <a:srgbClr val="FF3300"/>
              </a:solidFill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3300"/>
                </a:solidFill>
              </a:rPr>
              <a:t>   </a:t>
            </a:r>
            <a:r>
              <a:rPr lang="ru-RU" sz="2800" b="1" i="1" dirty="0" smtClean="0">
                <a:solidFill>
                  <a:srgbClr val="FFC000"/>
                </a:solidFill>
              </a:rPr>
              <a:t>Ветровая энергия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zh-CN" sz="2400" b="1" dirty="0" smtClean="0"/>
              <a:t>      Ориентировочно до 40% территории страны благоприятно для использования ветровой энергии, особенно западный  и северо-западный районы страны, где преобладают скорости ветра свыше 4 м/с.</a:t>
            </a:r>
            <a:r>
              <a:rPr lang="ru-RU" altLang="zh-CN" sz="2400" dirty="0" smtClean="0"/>
              <a:t> </a:t>
            </a:r>
            <a:r>
              <a:rPr lang="ru-RU" altLang="zh-CN" sz="2400" b="1" dirty="0" smtClean="0"/>
              <a:t>В целом ветроэнергетический потенциал оценивается в пределах 5,5 </a:t>
            </a:r>
            <a:r>
              <a:rPr lang="ru-RU" altLang="zh-CN" sz="2400" b="1" dirty="0" err="1" smtClean="0"/>
              <a:t>млрд.т.у.т</a:t>
            </a:r>
            <a:r>
              <a:rPr lang="ru-RU" altLang="zh-CN" sz="2400" b="1" dirty="0" smtClean="0"/>
              <a:t>. в год.</a:t>
            </a:r>
            <a:r>
              <a:rPr lang="ru-RU" altLang="zh-CN" sz="2800" dirty="0" smtClean="0"/>
              <a:t> </a:t>
            </a:r>
            <a:endParaRPr lang="ru-RU" altLang="zh-CN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Потенциал ВИЭ в Туркменистане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763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3300"/>
                </a:solidFill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</a:rPr>
              <a:t>Гидроэнергия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/>
              <a:t>      Водные ресурсы страны представлена крупными трансграничными реками Амударья, Мургаб, Теджен, </a:t>
            </a:r>
            <a:r>
              <a:rPr lang="ru-RU" sz="2000" b="1" dirty="0" err="1" smtClean="0"/>
              <a:t>Этрек</a:t>
            </a:r>
            <a:r>
              <a:rPr lang="ru-RU" sz="2000" b="1" dirty="0" smtClean="0"/>
              <a:t> и 20 малыми речками, стекающими  с северных склонов Копетдага. </a:t>
            </a:r>
            <a:r>
              <a:rPr lang="ru-RU" altLang="zh-CN" sz="2000" b="1" dirty="0" smtClean="0"/>
              <a:t>На малых быстротекущих горных речках целесообразно использование небольших гидротурбин мощностью 0,5-2,0 кВт для энергоснабжения индивидуальных потребителей.</a:t>
            </a:r>
            <a:endParaRPr lang="ru-RU" sz="20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3300"/>
                </a:solidFill>
              </a:rPr>
              <a:t>   </a:t>
            </a:r>
            <a:r>
              <a:rPr lang="ru-RU" sz="2400" b="1" i="1" dirty="0" smtClean="0">
                <a:solidFill>
                  <a:srgbClr val="FFC000"/>
                </a:solidFill>
              </a:rPr>
              <a:t>Геотермальная энергия</a:t>
            </a:r>
            <a:endParaRPr lang="en-US" sz="2400" b="1" i="1" dirty="0" smtClean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zh-CN" sz="2000" b="1" dirty="0" smtClean="0"/>
              <a:t>      В пределах Каракумского, </a:t>
            </a:r>
            <a:r>
              <a:rPr lang="ru-RU" altLang="zh-CN" sz="2000" b="1" dirty="0" err="1" smtClean="0"/>
              <a:t>Копетдагского</a:t>
            </a:r>
            <a:r>
              <a:rPr lang="ru-RU" altLang="zh-CN" sz="2000" b="1" dirty="0" smtClean="0"/>
              <a:t> и Западно-туркменского районов температуры на глубине 3000м находятся в пределах 80-100С. Имеются и самоизливающиеся термальные воды, которые характеризуются температурами в диапазоне 35-70 С и дебитом в пределах 5-55 л/с.</a:t>
            </a:r>
            <a:r>
              <a:rPr lang="ru-RU" altLang="zh-CN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zh-CN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FFC000"/>
                </a:solidFill>
              </a:rPr>
              <a:t>   </a:t>
            </a:r>
            <a:r>
              <a:rPr lang="ru-RU" sz="2400" b="1" i="1" dirty="0" smtClean="0">
                <a:solidFill>
                  <a:srgbClr val="FFC000"/>
                </a:solidFill>
              </a:rPr>
              <a:t>Ежегодный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smtClean="0"/>
              <a:t>энергетический   потенциал ВИЭ в Туркменистане оценивается на уровне 110 млрд. тонн условного топлива</a:t>
            </a:r>
            <a:endParaRPr lang="ru-RU" altLang="zh-CN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zh-CN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zh-CN" sz="3200" b="1" i="1" dirty="0" smtClean="0">
                <a:solidFill>
                  <a:srgbClr val="FFC000"/>
                </a:solidFill>
              </a:rPr>
              <a:t>Состояние и перспективы</a:t>
            </a:r>
            <a:br>
              <a:rPr lang="ru-RU" altLang="zh-CN" sz="3200" b="1" i="1" dirty="0" smtClean="0">
                <a:solidFill>
                  <a:srgbClr val="FFC000"/>
                </a:solidFill>
              </a:rPr>
            </a:br>
            <a:r>
              <a:rPr lang="ru-RU" altLang="zh-CN" sz="3200" b="1" i="1" dirty="0" smtClean="0">
                <a:solidFill>
                  <a:srgbClr val="FFC000"/>
                </a:solidFill>
              </a:rPr>
              <a:t> развития ВЭ </a:t>
            </a:r>
            <a:endParaRPr lang="ru-RU" sz="3200" b="1" i="1" dirty="0" smtClean="0">
              <a:solidFill>
                <a:srgbClr val="FFC000"/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064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/>
              <a:t>          Туркменистан обладает избытком электроэнергии и энергоносителей в промышленно развитых районах и в зонах основного сельскохозяйственного производства, часть ее экспортируется в соседние государства. Тем не менее, около 80% территории страны занимают пустыни и горы , где традиционные способы энергоснабжения затруднены. В этих районах, как правило, располагаются хозяйства с незначительным энергопотреблением, деятельность которых связана со сферой пастбищного животноводства. Трудности по широкому использованию ВИЭ на национальном уровне состоят в том, что низкие цены на газ, электроэнергию, воду для населения составляют незначительную часть их затрат.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Приоритеты  использования ВЭ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cs typeface="Times New Roman" pitchFamily="18" charset="0"/>
              </a:rPr>
              <a:t>Развитие возобновляемой энергетики </a:t>
            </a:r>
            <a:r>
              <a:rPr lang="ru-RU" sz="2400" b="1" dirty="0" smtClean="0"/>
              <a:t>помимо </a:t>
            </a:r>
            <a:r>
              <a:rPr lang="ru-RU" sz="2400" b="1" dirty="0" smtClean="0">
                <a:cs typeface="Times New Roman" pitchFamily="18" charset="0"/>
              </a:rPr>
              <a:t>решени</a:t>
            </a:r>
            <a:r>
              <a:rPr lang="ru-RU" sz="2400" b="1" dirty="0" smtClean="0"/>
              <a:t>я</a:t>
            </a:r>
            <a:r>
              <a:rPr lang="ru-RU" sz="2400" b="1" dirty="0" smtClean="0">
                <a:cs typeface="Times New Roman" pitchFamily="18" charset="0"/>
              </a:rPr>
              <a:t> проблем   энергоснабжения</a:t>
            </a:r>
            <a:r>
              <a:rPr lang="ru-RU" sz="2400" b="1" dirty="0" smtClean="0"/>
              <a:t> </a:t>
            </a:r>
            <a:r>
              <a:rPr lang="ru-RU" sz="2400" b="1" dirty="0" smtClean="0">
                <a:cs typeface="Times New Roman" pitchFamily="18" charset="0"/>
              </a:rPr>
              <a:t>параллельно решает ряд важнейших на данный момент задач</a:t>
            </a:r>
            <a:r>
              <a:rPr lang="ru-RU" sz="2400" b="1" dirty="0" smtClean="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cs typeface="Times New Roman" pitchFamily="18" charset="0"/>
              </a:rPr>
              <a:t>Повышение устойчивого развития удаленных районов в пустынной и </a:t>
            </a:r>
            <a:r>
              <a:rPr lang="ru-RU" sz="2400" b="1" dirty="0" smtClean="0"/>
              <a:t> </a:t>
            </a:r>
            <a:r>
              <a:rPr lang="ru-RU" sz="2400" b="1" dirty="0" smtClean="0">
                <a:cs typeface="Times New Roman" pitchFamily="18" charset="0"/>
              </a:rPr>
              <a:t>горной зонах;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cs typeface="Times New Roman" pitchFamily="18" charset="0"/>
              </a:rPr>
              <a:t>Повышение уровня жизни и занятости местного населения;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cs typeface="Times New Roman" pitchFamily="18" charset="0"/>
              </a:rPr>
              <a:t>Выполнение обязательств по ратифицированным страной экологическим соглашениям и конвенциям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cs typeface="Times New Roman" pitchFamily="18" charset="0"/>
              </a:rPr>
              <a:t>Вклад в адаптационные мероприятия по сокращению климатических рисков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cs typeface="Times New Roman" pitchFamily="18" charset="0"/>
              </a:rPr>
              <a:t>Сокращение деградационных процессов на природных пастбищах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zh-CN" sz="2400" b="1" dirty="0" smtClean="0">
                <a:cs typeface="Times New Roman" pitchFamily="18" charset="0"/>
              </a:rPr>
              <a:t>Приоритетность использования ВИЭ определяется уровнем социально-экономического развития отдельных районов</a:t>
            </a:r>
            <a:r>
              <a:rPr lang="ru-RU" altLang="zh-CN" sz="2400" b="1" dirty="0" smtClean="0"/>
              <a:t> </a:t>
            </a:r>
            <a:r>
              <a:rPr lang="ru-RU" altLang="zh-CN" sz="2400" b="1" dirty="0" smtClean="0">
                <a:cs typeface="Times New Roman" pitchFamily="18" charset="0"/>
              </a:rPr>
              <a:t>и охраны окружающей среды</a:t>
            </a:r>
            <a:r>
              <a:rPr lang="ru-RU" altLang="zh-CN" sz="2400" b="1" dirty="0" smtClean="0"/>
              <a:t>. </a:t>
            </a: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Перспективы  использования ВЭ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0678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природных </a:t>
            </a:r>
            <a:r>
              <a:rPr lang="ru-RU" sz="2800" b="1" dirty="0" smtClean="0">
                <a:latin typeface="Times New Roman" pitchFamily="18" charset="0"/>
              </a:rPr>
              <a:t>пустынных и горных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пастбищах</a:t>
            </a:r>
            <a:r>
              <a:rPr lang="ru-RU" sz="2800" b="1" dirty="0" smtClean="0">
                <a:latin typeface="Times New Roman" pitchFamily="18" charset="0"/>
              </a:rPr>
              <a:t> Туркменистана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общая площадь которых составляет 38,2 млн. га, выпасается </a:t>
            </a:r>
            <a:r>
              <a:rPr lang="ru-RU" sz="2800" b="1" dirty="0" smtClean="0">
                <a:latin typeface="Times New Roman" pitchFamily="18" charset="0"/>
              </a:rPr>
              <a:t>свыше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 smtClean="0">
                <a:latin typeface="Times New Roman" pitchFamily="18" charset="0"/>
              </a:rPr>
              <a:t>,0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млн. голов</a:t>
            </a:r>
            <a:r>
              <a:rPr lang="ru-RU" sz="2800" b="1" dirty="0" smtClean="0">
                <a:latin typeface="Times New Roman" pitchFamily="18" charset="0"/>
              </a:rPr>
              <a:t> скота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Times New Roman" pitchFamily="18" charset="0"/>
              </a:rPr>
              <a:t> Энергопотребление хозяйств  в этой зоне составляет всего лишь 1,5-5,0 кВт, но это позволяет решать такие жизненно важные вопросы как подъем и перекачка воды из колодцев и других водных источников, опреснение соленой воды, питание  бытовой аппаратуры и средств связи, ночного освещения. Таким образом, при использовании элементов возобновляемой энергетики устраняется необходимость в прокладке традиционных линий электропередачи на большие расстояния для обеспечения всего лишь 10-40 кВт-ч в сутки.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3300"/>
                </a:solidFill>
              </a:rPr>
              <a:t>	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zh-CN" sz="3200" b="1" i="1" dirty="0" smtClean="0">
                <a:solidFill>
                  <a:srgbClr val="FFC000"/>
                </a:solidFill>
              </a:rPr>
              <a:t>Перспективы развития ВЭ</a:t>
            </a:r>
            <a:endParaRPr lang="ru-RU" sz="3200" b="1" i="1" dirty="0" smtClean="0">
              <a:solidFill>
                <a:srgbClr val="FFC000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791200"/>
          </a:xfrm>
        </p:spPr>
        <p:txBody>
          <a:bodyPr/>
          <a:lstStyle/>
          <a:p>
            <a:pPr marL="0" indent="363538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/>
              <a:t>При создании энергосистем на основе ВИЭ, целесообразно использовать комбинированные системы, которые позволяют наиболее оптимально осуществлять выработку энергии и ее аккумулирование. Применение в составе солнечно-ветровых установок водородных накопителей (комбинация электролизера воды, аккумуляторов водорода и кислорода, батареи топливных элементов) позволяет практически без потерь повысить обеспеченность энергоснабжения и  </a:t>
            </a:r>
            <a:r>
              <a:rPr lang="ru-RU" sz="2400" b="1" dirty="0" smtClean="0">
                <a:cs typeface="Times New Roman" pitchFamily="18" charset="0"/>
              </a:rPr>
              <a:t>долгосрочное аккумулирование энергии.</a:t>
            </a:r>
            <a:r>
              <a:rPr lang="ru-RU" sz="2400" b="1" i="1" dirty="0" smtClean="0">
                <a:cs typeface="Times New Roman" pitchFamily="18" charset="0"/>
              </a:rPr>
              <a:t> </a:t>
            </a:r>
            <a:r>
              <a:rPr lang="ru-RU" altLang="zh-CN" sz="2400" b="1" dirty="0">
                <a:cs typeface="Times New Roman" pitchFamily="18" charset="0"/>
              </a:rPr>
              <a:t>Взгляд в недалекое будущее позволяет лучше понять проблемы стратегического планирования в области использования энергоресурсов. В ближайшие 20 лет стоимость углеводородного сырья достигнет такого уровня, когда его сжигание для производства энергии станет </a:t>
            </a:r>
            <a:r>
              <a:rPr lang="ru-RU" altLang="zh-CN" sz="2400" b="1" dirty="0" smtClean="0">
                <a:cs typeface="Times New Roman" pitchFamily="18" charset="0"/>
              </a:rPr>
              <a:t>неоправданным</a:t>
            </a:r>
            <a:r>
              <a:rPr lang="ru-RU" altLang="zh-CN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4953000" cy="86518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zh-CN" sz="4000" b="1" i="1" dirty="0" smtClean="0">
                <a:solidFill>
                  <a:srgbClr val="FFC000"/>
                </a:solidFill>
              </a:rPr>
              <a:t>СОДЕРЖАНИЕ</a:t>
            </a:r>
            <a:endParaRPr lang="ru-RU" sz="4000" b="1" i="1" dirty="0" smtClean="0">
              <a:solidFill>
                <a:srgbClr val="FFC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534400" cy="5257800"/>
          </a:xfrm>
        </p:spPr>
        <p:txBody>
          <a:bodyPr/>
          <a:lstStyle/>
          <a:p>
            <a:pPr marL="812800" indent="-363538" eaLnBrk="1" hangingPunct="1">
              <a:defRPr/>
            </a:pPr>
            <a:r>
              <a:rPr lang="ru-RU" altLang="zh-CN" b="1" dirty="0"/>
              <a:t>Э</a:t>
            </a:r>
            <a:r>
              <a:rPr lang="ru-RU" altLang="zh-CN" b="1" dirty="0" smtClean="0"/>
              <a:t>нергетический потенциал  Туркменистана</a:t>
            </a:r>
          </a:p>
          <a:p>
            <a:pPr marL="812800" indent="-363538" eaLnBrk="1" hangingPunct="1">
              <a:defRPr/>
            </a:pPr>
            <a:r>
              <a:rPr lang="ru-RU" altLang="zh-CN" b="1" dirty="0"/>
              <a:t>П</a:t>
            </a:r>
            <a:r>
              <a:rPr lang="ru-RU" altLang="zh-CN" b="1" dirty="0" smtClean="0"/>
              <a:t>риоритеты развития возобновляемой энергетики </a:t>
            </a:r>
          </a:p>
          <a:p>
            <a:pPr marL="812800" indent="-363538" eaLnBrk="1" hangingPunct="1">
              <a:defRPr/>
            </a:pPr>
            <a:r>
              <a:rPr lang="ru-RU" altLang="zh-CN" b="1" dirty="0" smtClean="0"/>
              <a:t>Рекомендации по устойчивому развитию возобновляемой энергетики</a:t>
            </a:r>
          </a:p>
          <a:p>
            <a:pPr marL="812800" indent="-363538" eaLnBrk="1" hangingPunct="1">
              <a:defRPr/>
            </a:pPr>
            <a:r>
              <a:rPr lang="ru-RU" altLang="zh-CN" b="1" dirty="0"/>
              <a:t>В</a:t>
            </a:r>
            <a:r>
              <a:rPr lang="ru-RU" altLang="zh-CN" b="1" dirty="0" smtClean="0"/>
              <a:t>заимосвязь с природоохранной стратегией 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400" b="1" smtClean="0">
                <a:effectLst/>
              </a:rPr>
              <a:t/>
            </a:r>
            <a:br>
              <a:rPr lang="ru-RU" altLang="zh-CN" sz="2400" b="1" smtClean="0">
                <a:effectLst/>
              </a:rPr>
            </a:br>
            <a:endParaRPr lang="ru-RU" sz="2800" b="1" smtClean="0">
              <a:effectLst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42900" y="523875"/>
          <a:ext cx="8458200" cy="613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4" imgW="26565079" imgH="27936508" progId="">
                  <p:embed/>
                </p:oleObj>
              </mc:Choice>
              <mc:Fallback>
                <p:oleObj name="Image" r:id="rId4" imgW="26565079" imgH="279365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523875"/>
                        <a:ext cx="8458200" cy="613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52400" y="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zh-CN" sz="2800" b="1" i="1">
                <a:solidFill>
                  <a:srgbClr val="FFC000"/>
                </a:solidFill>
              </a:rPr>
              <a:t>Система энергоснабжения на основе ВИЭ</a:t>
            </a:r>
            <a:endParaRPr lang="ru-RU" sz="2800" b="1" i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7D7D"/>
                </a:solidFill>
              </a:rPr>
              <a:t>Солнечная паротурбинная установка мощностью 500 Вт</a:t>
            </a:r>
            <a:br>
              <a:rPr lang="ru-RU" sz="3200" b="1" i="1" dirty="0" smtClean="0">
                <a:solidFill>
                  <a:srgbClr val="FF7D7D"/>
                </a:solidFill>
              </a:rPr>
            </a:br>
            <a:r>
              <a:rPr lang="ru-RU" sz="3200" b="1" i="1" dirty="0">
                <a:solidFill>
                  <a:srgbClr val="FF3300"/>
                </a:solidFill>
              </a:rPr>
              <a:t/>
            </a:r>
            <a:br>
              <a:rPr lang="ru-RU" sz="3200" b="1" i="1" dirty="0">
                <a:solidFill>
                  <a:srgbClr val="FF33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6" descr="kol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" y="1371600"/>
            <a:ext cx="8906699" cy="51816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914400"/>
          </a:xfrm>
        </p:spPr>
        <p:txBody>
          <a:bodyPr/>
          <a:lstStyle/>
          <a:p>
            <a:pPr>
              <a:defRPr/>
            </a:pPr>
            <a:r>
              <a:rPr lang="ru-RU" sz="3000" b="1" i="1" dirty="0" smtClean="0">
                <a:solidFill>
                  <a:srgbClr val="FF7D7D"/>
                </a:solidFill>
              </a:rPr>
              <a:t>Солнечный коллектор с линзами Френеля (площадь 25 м</a:t>
            </a:r>
            <a:r>
              <a:rPr lang="ru-RU" sz="3000" b="1" i="1" baseline="30000" dirty="0" smtClean="0">
                <a:solidFill>
                  <a:srgbClr val="FF7D7D"/>
                </a:solidFill>
              </a:rPr>
              <a:t>2</a:t>
            </a:r>
            <a:r>
              <a:rPr lang="ru-RU" sz="3000" b="1" i="1" dirty="0" smtClean="0">
                <a:solidFill>
                  <a:srgbClr val="FF7D7D"/>
                </a:solidFill>
              </a:rPr>
              <a:t>)</a:t>
            </a:r>
            <a:endParaRPr lang="ru-RU" sz="30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6" descr="PICT592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371601"/>
            <a:ext cx="8686800" cy="5149516"/>
          </a:xfrm>
          <a:noFill/>
        </p:spPr>
      </p:pic>
      <p:pic>
        <p:nvPicPr>
          <p:cNvPr id="5" name="Picture 6" descr="PICT592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371600"/>
            <a:ext cx="8686800" cy="5259387"/>
          </a:xfrm>
          <a:noFill/>
        </p:spPr>
      </p:pic>
      <p:pic>
        <p:nvPicPr>
          <p:cNvPr id="6" name="Picture 6" descr="001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1219200"/>
            <a:ext cx="8413750" cy="5405438"/>
          </a:xfrm>
          <a:noFill/>
        </p:spPr>
      </p:pic>
      <p:pic>
        <p:nvPicPr>
          <p:cNvPr id="7" name="Picture 6" descr="PICT592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371600"/>
            <a:ext cx="8229600" cy="5259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914400"/>
          </a:xfrm>
        </p:spPr>
        <p:txBody>
          <a:bodyPr/>
          <a:lstStyle/>
          <a:p>
            <a:pPr>
              <a:defRPr/>
            </a:pPr>
            <a:r>
              <a:rPr lang="ru-RU" sz="2600" b="1" i="1" dirty="0" smtClean="0">
                <a:solidFill>
                  <a:srgbClr val="FF7D7D"/>
                </a:solidFill>
              </a:rPr>
              <a:t/>
            </a:r>
            <a:br>
              <a:rPr lang="ru-RU" sz="2600" b="1" i="1" dirty="0" smtClean="0">
                <a:solidFill>
                  <a:srgbClr val="FF7D7D"/>
                </a:solidFill>
              </a:rPr>
            </a:br>
            <a:r>
              <a:rPr lang="ru-RU" sz="2600" b="1" i="1" dirty="0" smtClean="0">
                <a:solidFill>
                  <a:srgbClr val="FF7D7D"/>
                </a:solidFill>
              </a:rPr>
              <a:t>Солнечная энергоустановка с линзами </a:t>
            </a:r>
            <a:br>
              <a:rPr lang="ru-RU" sz="2600" b="1" i="1" dirty="0" smtClean="0">
                <a:solidFill>
                  <a:srgbClr val="FF7D7D"/>
                </a:solidFill>
              </a:rPr>
            </a:br>
            <a:r>
              <a:rPr lang="ru-RU" sz="2600" b="1" i="1" dirty="0" smtClean="0">
                <a:solidFill>
                  <a:srgbClr val="FF7D7D"/>
                </a:solidFill>
              </a:rPr>
              <a:t>Френеля мощностью 3,0 кВт (площадь 100 м</a:t>
            </a:r>
            <a:r>
              <a:rPr lang="ru-RU" sz="2600" b="1" i="1" baseline="30000" dirty="0" smtClean="0">
                <a:solidFill>
                  <a:srgbClr val="FF7D7D"/>
                </a:solidFill>
              </a:rPr>
              <a:t>2</a:t>
            </a:r>
            <a:r>
              <a:rPr lang="ru-RU" sz="2600" b="1" i="1" dirty="0" smtClean="0">
                <a:solidFill>
                  <a:srgbClr val="FF7D7D"/>
                </a:solidFill>
              </a:rPr>
              <a:t>) </a:t>
            </a:r>
            <a:r>
              <a:rPr lang="ru-RU" sz="2600" b="1" i="1" dirty="0" smtClean="0">
                <a:solidFill>
                  <a:srgbClr val="FFC000"/>
                </a:solidFill>
              </a:rPr>
              <a:t/>
            </a:r>
            <a:br>
              <a:rPr lang="ru-RU" sz="2600" b="1" i="1" dirty="0" smtClean="0">
                <a:solidFill>
                  <a:srgbClr val="FFC000"/>
                </a:solidFill>
              </a:rPr>
            </a:br>
            <a:endParaRPr lang="ru-RU" sz="26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6" descr="00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447800"/>
            <a:ext cx="8794750" cy="52530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err="1" smtClean="0">
                <a:solidFill>
                  <a:srgbClr val="FF7D7D"/>
                </a:solidFill>
              </a:rPr>
              <a:t>Фотоэлектрическиц</a:t>
            </a:r>
            <a:r>
              <a:rPr lang="ru-RU" sz="3200" b="1" i="1" dirty="0" smtClean="0">
                <a:solidFill>
                  <a:srgbClr val="FF7D7D"/>
                </a:solidFill>
              </a:rPr>
              <a:t> водоподъемник</a:t>
            </a:r>
            <a:br>
              <a:rPr lang="ru-RU" sz="3200" b="1" i="1" dirty="0" smtClean="0">
                <a:solidFill>
                  <a:srgbClr val="FF7D7D"/>
                </a:solidFill>
              </a:rPr>
            </a:br>
            <a:r>
              <a:rPr lang="ru-RU" sz="2800" b="1" i="1" dirty="0" smtClean="0">
                <a:solidFill>
                  <a:srgbClr val="FF7D7D"/>
                </a:solidFill>
              </a:rPr>
              <a:t>(НПО «Квант»)</a:t>
            </a: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6" descr="fotovolt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447800"/>
            <a:ext cx="8458200" cy="52818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7D7D"/>
                </a:solidFill>
              </a:rPr>
              <a:t>Парниковые опреснители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4" descr="opresn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878020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7D7D"/>
                </a:solidFill>
              </a:rPr>
              <a:t>Автономный </a:t>
            </a:r>
            <a:r>
              <a:rPr lang="ru-RU" sz="3200" b="1" i="1" dirty="0" err="1" smtClean="0">
                <a:solidFill>
                  <a:srgbClr val="FF7D7D"/>
                </a:solidFill>
              </a:rPr>
              <a:t>гелиокомплекс</a:t>
            </a:r>
            <a:r>
              <a:rPr lang="ru-RU" sz="3200" b="1" i="1" dirty="0">
                <a:solidFill>
                  <a:srgbClr val="FF3300"/>
                </a:solidFill>
              </a:rPr>
              <a:t/>
            </a:r>
            <a:br>
              <a:rPr lang="ru-RU" sz="3200" b="1" i="1" dirty="0">
                <a:solidFill>
                  <a:srgbClr val="FF33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600" b="1" dirty="0" smtClean="0"/>
              <a:t>Автономный </a:t>
            </a:r>
            <a:r>
              <a:rPr lang="ru-RU" sz="2600" b="1" dirty="0" err="1" smtClean="0"/>
              <a:t>гелиокомплекс</a:t>
            </a:r>
            <a:r>
              <a:rPr lang="ru-RU" sz="2600" b="1" dirty="0" smtClean="0"/>
              <a:t> предназначен для освоения пустынных пастбищ. Включает: солнечный водоподъемник, солнечную или комбинированную опреснительную установку, дом для чабанской бригады с солнечным отоплением и горячим водоснабжением, </a:t>
            </a:r>
            <a:r>
              <a:rPr lang="ru-RU" sz="2600" b="1" dirty="0" err="1" smtClean="0"/>
              <a:t>гелиотеплицу</a:t>
            </a:r>
            <a:r>
              <a:rPr lang="ru-RU" sz="2600" b="1" dirty="0" smtClean="0"/>
              <a:t>, установку по производству хлореллы, кошару для овец, установку для переработки отходов сельскохозяйственного производства в удобрения и </a:t>
            </a:r>
            <a:r>
              <a:rPr lang="ru-RU" sz="2600" b="1" dirty="0" err="1" smtClean="0"/>
              <a:t>биогаз</a:t>
            </a:r>
            <a:r>
              <a:rPr lang="ru-RU" sz="2600" b="1" dirty="0" smtClean="0"/>
              <a:t>, колодец, подсобные помещения, резервуары для соленой  и пресной воды, водопойные корыта, выпарные площадки, солнечную душевую, опреснитель питьевого назначения.</a:t>
            </a:r>
          </a:p>
          <a:p>
            <a:pPr>
              <a:lnSpc>
                <a:spcPct val="90000"/>
              </a:lnSpc>
              <a:defRPr/>
            </a:pP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altLang="zh-CN" sz="2600" b="1" i="1" dirty="0" smtClean="0">
                <a:solidFill>
                  <a:srgbClr val="FF7D7D"/>
                </a:solidFill>
              </a:rPr>
              <a:t>Солнечный опреснительный комплекс – 1000 м</a:t>
            </a:r>
            <a:r>
              <a:rPr lang="ru-RU" altLang="zh-CN" sz="2600" b="1" i="1" baseline="30000" dirty="0" smtClean="0">
                <a:solidFill>
                  <a:srgbClr val="FF7D7D"/>
                </a:solidFill>
              </a:rPr>
              <a:t>2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 </a:t>
            </a:r>
            <a:br>
              <a:rPr lang="ru-RU" altLang="zh-CN" sz="2600" b="1" i="1" dirty="0" smtClean="0">
                <a:solidFill>
                  <a:srgbClr val="FF7D7D"/>
                </a:solidFill>
              </a:rPr>
            </a:br>
            <a:r>
              <a:rPr lang="ru-RU" altLang="zh-CN" sz="2600" b="1" i="1" dirty="0" smtClean="0">
                <a:solidFill>
                  <a:srgbClr val="FF7D7D"/>
                </a:solidFill>
              </a:rPr>
              <a:t>(</a:t>
            </a:r>
            <a:r>
              <a:rPr lang="ru-RU" altLang="zh-CN" sz="2600" b="1" i="1" dirty="0" err="1" smtClean="0">
                <a:solidFill>
                  <a:srgbClr val="FF7D7D"/>
                </a:solidFill>
              </a:rPr>
              <a:t>Овез-Ших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, Центральные Каракумы</a:t>
            </a:r>
            <a:r>
              <a:rPr lang="en-US" altLang="zh-CN" sz="2600" b="1" i="1" dirty="0" smtClean="0">
                <a:solidFill>
                  <a:srgbClr val="FF7D7D"/>
                </a:solidFill>
                <a:ea typeface="宋体" charset="-122"/>
              </a:rPr>
              <a:t> - </a:t>
            </a:r>
            <a:r>
              <a:rPr lang="ru-RU" sz="2600" b="1" i="1" dirty="0" smtClean="0">
                <a:solidFill>
                  <a:srgbClr val="FF7D7D"/>
                </a:solidFill>
              </a:rPr>
              <a:t>НПО </a:t>
            </a:r>
            <a:r>
              <a:rPr lang="en-US" sz="2600" b="1" i="1" dirty="0" smtClean="0">
                <a:solidFill>
                  <a:srgbClr val="FF7D7D"/>
                </a:solidFill>
              </a:rPr>
              <a:t>“Gun”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)</a:t>
            </a:r>
            <a:r>
              <a:rPr lang="ru-RU" sz="3200" b="1" i="1" dirty="0">
                <a:solidFill>
                  <a:srgbClr val="FF3300"/>
                </a:solidFill>
              </a:rPr>
              <a:t/>
            </a:r>
            <a:br>
              <a:rPr lang="ru-RU" sz="3200" b="1" i="1" dirty="0">
                <a:solidFill>
                  <a:srgbClr val="FF33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4" descr="des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altLang="zh-CN" sz="2600" b="1" i="1" dirty="0" smtClean="0">
                <a:solidFill>
                  <a:srgbClr val="FF7D7D"/>
                </a:solidFill>
              </a:rPr>
              <a:t>Солнечный опреснительный комплекс – 1000 м</a:t>
            </a:r>
            <a:r>
              <a:rPr lang="ru-RU" altLang="zh-CN" sz="2600" b="1" i="1" baseline="30000" dirty="0" smtClean="0">
                <a:solidFill>
                  <a:srgbClr val="FF7D7D"/>
                </a:solidFill>
              </a:rPr>
              <a:t>2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 </a:t>
            </a:r>
            <a:br>
              <a:rPr lang="ru-RU" altLang="zh-CN" sz="2600" b="1" i="1" dirty="0" smtClean="0">
                <a:solidFill>
                  <a:srgbClr val="FF7D7D"/>
                </a:solidFill>
              </a:rPr>
            </a:br>
            <a:r>
              <a:rPr lang="ru-RU" altLang="zh-CN" sz="2600" b="1" i="1" dirty="0" smtClean="0">
                <a:solidFill>
                  <a:srgbClr val="FF7D7D"/>
                </a:solidFill>
              </a:rPr>
              <a:t>(</a:t>
            </a:r>
            <a:r>
              <a:rPr lang="ru-RU" altLang="zh-CN" sz="2600" b="1" i="1" dirty="0" err="1" smtClean="0">
                <a:solidFill>
                  <a:srgbClr val="FF7D7D"/>
                </a:solidFill>
              </a:rPr>
              <a:t>Черкезли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, Центральные Каракумы</a:t>
            </a:r>
            <a:r>
              <a:rPr lang="en-US" altLang="zh-CN" sz="2600" b="1" i="1" dirty="0" smtClean="0">
                <a:solidFill>
                  <a:srgbClr val="FF7D7D"/>
                </a:solidFill>
                <a:ea typeface="宋体" charset="-122"/>
              </a:rPr>
              <a:t> - </a:t>
            </a:r>
            <a:r>
              <a:rPr lang="ru-RU" sz="2600" b="1" i="1" dirty="0" smtClean="0">
                <a:solidFill>
                  <a:srgbClr val="FF7D7D"/>
                </a:solidFill>
              </a:rPr>
              <a:t>НПО </a:t>
            </a:r>
            <a:r>
              <a:rPr lang="en-US" sz="2600" b="1" i="1" dirty="0" smtClean="0">
                <a:solidFill>
                  <a:srgbClr val="FF7D7D"/>
                </a:solidFill>
              </a:rPr>
              <a:t>“Gun”</a:t>
            </a:r>
            <a:r>
              <a:rPr lang="ru-RU" altLang="zh-CN" sz="2600" b="1" i="1" dirty="0" smtClean="0">
                <a:solidFill>
                  <a:srgbClr val="FF7D7D"/>
                </a:solidFill>
              </a:rPr>
              <a:t>)</a:t>
            </a:r>
            <a:r>
              <a:rPr lang="ru-RU" sz="3200" b="1" i="1" dirty="0">
                <a:solidFill>
                  <a:srgbClr val="FF3300"/>
                </a:solidFill>
              </a:rPr>
              <a:t/>
            </a:r>
            <a:br>
              <a:rPr lang="ru-RU" sz="3200" b="1" i="1" dirty="0">
                <a:solidFill>
                  <a:srgbClr val="FF33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5" name="Picture 4" descr="pi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86068"/>
            <a:ext cx="8491148" cy="50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ru-RU" sz="2600" b="1" i="1" dirty="0" smtClean="0">
                <a:solidFill>
                  <a:srgbClr val="FF7D7D"/>
                </a:solidFill>
              </a:rPr>
              <a:t>Фотоэлектрический генератор - 400 Вт </a:t>
            </a:r>
            <a:br>
              <a:rPr lang="ru-RU" sz="2600" b="1" i="1" dirty="0" smtClean="0">
                <a:solidFill>
                  <a:srgbClr val="FF7D7D"/>
                </a:solidFill>
              </a:rPr>
            </a:br>
            <a:r>
              <a:rPr lang="ru-RU" sz="2600" b="1" i="1" dirty="0" smtClean="0">
                <a:solidFill>
                  <a:srgbClr val="FF7D7D"/>
                </a:solidFill>
              </a:rPr>
              <a:t>(совместно с ВНИИТ - </a:t>
            </a:r>
            <a:r>
              <a:rPr lang="ru-RU" sz="2600" b="1" i="1" dirty="0" err="1" smtClean="0">
                <a:solidFill>
                  <a:srgbClr val="FF7D7D"/>
                </a:solidFill>
              </a:rPr>
              <a:t>м.Овезших</a:t>
            </a:r>
            <a:r>
              <a:rPr lang="ru-RU" sz="2600" b="1" i="1" dirty="0" smtClean="0">
                <a:solidFill>
                  <a:srgbClr val="FF7D7D"/>
                </a:solidFill>
              </a:rPr>
              <a:t>) </a:t>
            </a:r>
            <a:r>
              <a:rPr lang="ru-RU" sz="2600" b="1" i="1" dirty="0" smtClean="0">
                <a:solidFill>
                  <a:srgbClr val="FFC000"/>
                </a:solidFill>
              </a:rPr>
              <a:t/>
            </a:r>
            <a:br>
              <a:rPr lang="ru-RU" sz="2600" b="1" i="1" dirty="0" smtClean="0">
                <a:solidFill>
                  <a:srgbClr val="FFC000"/>
                </a:solidFill>
              </a:rPr>
            </a:br>
            <a:endParaRPr lang="ru-RU" sz="26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8915400" cy="55626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4" descr="parab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019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334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население – </a:t>
            </a:r>
            <a:r>
              <a:rPr lang="en-US" altLang="zh-CN" sz="2800" b="1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800" b="1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5 млн. чел.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площадь территории – 491,2 тыс. </a:t>
            </a:r>
            <a:r>
              <a:rPr lang="ru-RU" altLang="zh-CN" sz="2800" b="1" i="1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altLang="zh-C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плотность населения – около 11 чел/</a:t>
            </a:r>
            <a:r>
              <a:rPr lang="ru-RU" altLang="zh-CN" sz="2800" b="1" i="1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altLang="zh-C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количество электростанций -  1</a:t>
            </a:r>
            <a:r>
              <a:rPr lang="en-US" altLang="zh-CN" sz="2800" b="1" i="1" dirty="0" smtClean="0">
                <a:latin typeface="Times New Roman" pitchFamily="18" charset="0"/>
                <a:cs typeface="Times New Roman" pitchFamily="18" charset="0"/>
              </a:rPr>
              <a:t>1 </a:t>
            </a:r>
            <a:endParaRPr lang="ru-RU" altLang="zh-C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700" b="1" i="1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altLang="zh-CN" sz="2700" b="1" i="1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altLang="zh-CN" sz="2700" b="1" i="1" dirty="0" smtClean="0">
                <a:latin typeface="Times New Roman" pitchFamily="18" charset="0"/>
                <a:cs typeface="Times New Roman" pitchFamily="18" charset="0"/>
              </a:rPr>
              <a:t>газотурбинных,  </a:t>
            </a:r>
            <a:r>
              <a:rPr lang="ru-RU" altLang="zh-CN" sz="2700" b="1" i="1" dirty="0">
                <a:latin typeface="Times New Roman" pitchFamily="18" charset="0"/>
                <a:cs typeface="Times New Roman" pitchFamily="18" charset="0"/>
              </a:rPr>
              <a:t>14 – паротурбинных </a:t>
            </a:r>
            <a:r>
              <a:rPr lang="ru-RU" altLang="zh-CN" sz="2700" b="1" i="1" dirty="0" smtClean="0">
                <a:latin typeface="Times New Roman" pitchFamily="18" charset="0"/>
                <a:cs typeface="Times New Roman" pitchFamily="18" charset="0"/>
              </a:rPr>
              <a:t>блоков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3 - ГЭС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общая мощность электростанций – около </a:t>
            </a:r>
            <a:r>
              <a:rPr lang="ru-RU" altLang="zh-CN" sz="2800" b="1" i="1" dirty="0">
                <a:latin typeface="Times New Roman" pitchFamily="18" charset="0"/>
                <a:cs typeface="Times New Roman" pitchFamily="18" charset="0"/>
              </a:rPr>
              <a:t>4674 </a:t>
            </a: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МВт</a:t>
            </a:r>
            <a:endParaRPr lang="en-US" altLang="zh-C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геологические углеводородные ресурсы Туркменистана 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43,21 млрд. тонн условного топлива</a:t>
            </a:r>
            <a:endParaRPr lang="ru-RU" altLang="zh-C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914400"/>
          </a:xfrm>
        </p:spPr>
        <p:txBody>
          <a:bodyPr/>
          <a:lstStyle/>
          <a:p>
            <a:pPr>
              <a:defRPr/>
            </a:pPr>
            <a:r>
              <a:rPr lang="ru-RU" altLang="zh-CN" sz="2600" b="1" i="1" dirty="0" smtClean="0">
                <a:solidFill>
                  <a:srgbClr val="FF7D7D"/>
                </a:solidFill>
                <a:effectLst/>
              </a:rPr>
              <a:t/>
            </a:r>
            <a:br>
              <a:rPr lang="ru-RU" altLang="zh-CN" sz="2600" b="1" i="1" dirty="0" smtClean="0">
                <a:solidFill>
                  <a:srgbClr val="FF7D7D"/>
                </a:solidFill>
                <a:effectLst/>
              </a:rPr>
            </a:br>
            <a:r>
              <a:rPr lang="ru-RU" altLang="zh-CN" sz="2600" b="1" i="1" dirty="0" smtClean="0">
                <a:solidFill>
                  <a:srgbClr val="FF7D7D"/>
                </a:solidFill>
                <a:effectLst/>
              </a:rPr>
              <a:t/>
            </a:r>
            <a:br>
              <a:rPr lang="ru-RU" altLang="zh-CN" sz="2600" b="1" i="1" dirty="0" smtClean="0">
                <a:solidFill>
                  <a:srgbClr val="FF7D7D"/>
                </a:solidFill>
                <a:effectLst/>
              </a:rPr>
            </a:br>
            <a:r>
              <a:rPr lang="ru-RU" altLang="zh-CN" sz="2600" b="1" i="1" dirty="0" smtClean="0">
                <a:solidFill>
                  <a:srgbClr val="FF7D7D"/>
                </a:solidFill>
                <a:effectLst/>
              </a:rPr>
              <a:t>Солнечно – ветровая установка с опреснителем  </a:t>
            </a:r>
            <a:r>
              <a:rPr lang="en-US" altLang="zh-CN" sz="2600" b="1" i="1" dirty="0" smtClean="0">
                <a:solidFill>
                  <a:srgbClr val="FF7D7D"/>
                </a:solidFill>
                <a:effectLst/>
                <a:ea typeface="宋体" pitchFamily="2" charset="-122"/>
              </a:rPr>
              <a:t>(</a:t>
            </a:r>
            <a:r>
              <a:rPr lang="ru-RU" altLang="zh-CN" sz="2600" b="1" i="1" dirty="0" smtClean="0">
                <a:solidFill>
                  <a:srgbClr val="FF7D7D"/>
                </a:solidFill>
                <a:effectLst/>
              </a:rPr>
              <a:t>Каспийское побережье)</a:t>
            </a:r>
            <a:r>
              <a:rPr lang="ru-RU" altLang="zh-CN" sz="2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altLang="zh-CN" sz="2600" dirty="0" smtClean="0">
                <a:solidFill>
                  <a:schemeClr val="tx1"/>
                </a:solidFill>
                <a:effectLst/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371600"/>
            <a:ext cx="89884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000" b="1" i="1" dirty="0" smtClean="0">
                <a:solidFill>
                  <a:srgbClr val="FFC000"/>
                </a:solidFill>
              </a:rPr>
              <a:t>Эскизная проработка «Солнечного» дома (Институт </a:t>
            </a:r>
            <a:r>
              <a:rPr lang="ru-RU" sz="3000" b="1" i="1" dirty="0" err="1" smtClean="0">
                <a:solidFill>
                  <a:srgbClr val="FFC000"/>
                </a:solidFill>
              </a:rPr>
              <a:t>Гюн</a:t>
            </a:r>
            <a:r>
              <a:rPr lang="ru-RU" sz="3000" b="1" i="1" dirty="0" smtClean="0">
                <a:solidFill>
                  <a:srgbClr val="FFC000"/>
                </a:solidFill>
              </a:rPr>
              <a:t>)</a:t>
            </a:r>
            <a:br>
              <a:rPr lang="ru-RU" sz="3000" b="1" i="1" dirty="0" smtClean="0">
                <a:solidFill>
                  <a:srgbClr val="FFC000"/>
                </a:solidFill>
              </a:rPr>
            </a:br>
            <a:endParaRPr lang="ru-RU" sz="30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4" name="Picture 6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914400"/>
          </a:xfrm>
        </p:spPr>
        <p:txBody>
          <a:bodyPr/>
          <a:lstStyle/>
          <a:p>
            <a:pPr>
              <a:defRPr/>
            </a:pPr>
            <a:r>
              <a:rPr lang="ru-RU" sz="3000" b="1" i="1" dirty="0" smtClean="0">
                <a:solidFill>
                  <a:srgbClr val="FFC000"/>
                </a:solidFill>
              </a:rPr>
              <a:t/>
            </a:r>
            <a:br>
              <a:rPr lang="ru-RU" sz="3000" b="1" i="1" dirty="0" smtClean="0">
                <a:solidFill>
                  <a:srgbClr val="FFC000"/>
                </a:solidFill>
              </a:rPr>
            </a:br>
            <a:r>
              <a:rPr lang="ru-RU" sz="3000" b="1" i="1" dirty="0" smtClean="0">
                <a:solidFill>
                  <a:srgbClr val="FFC000"/>
                </a:solidFill>
              </a:rPr>
              <a:t>Эскизная проработка «Солнечного» дома(Институт </a:t>
            </a:r>
            <a:r>
              <a:rPr lang="ru-RU" sz="3000" b="1" i="1" dirty="0" err="1" smtClean="0">
                <a:solidFill>
                  <a:srgbClr val="FFC000"/>
                </a:solidFill>
              </a:rPr>
              <a:t>Гюн</a:t>
            </a:r>
            <a:r>
              <a:rPr lang="ru-RU" sz="3000" b="1" i="1" dirty="0" smtClean="0">
                <a:solidFill>
                  <a:srgbClr val="FFC000"/>
                </a:solidFill>
              </a:rPr>
              <a:t>)</a:t>
            </a:r>
            <a:br>
              <a:rPr lang="ru-RU" sz="3000" b="1" i="1" dirty="0" smtClean="0">
                <a:solidFill>
                  <a:srgbClr val="FFC000"/>
                </a:solidFill>
              </a:rPr>
            </a:br>
            <a:endParaRPr lang="ru-RU" sz="30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endParaRPr lang="ru-RU" sz="2800" b="1" dirty="0"/>
          </a:p>
        </p:txBody>
      </p:sp>
      <p:pic>
        <p:nvPicPr>
          <p:cNvPr id="5" name="Объект 8" descr="C:\Documents and Settings\SuperUser\Рабочий стол\купол.JPG"/>
          <p:cNvPicPr>
            <a:picLocks/>
          </p:cNvPicPr>
          <p:nvPr/>
        </p:nvPicPr>
        <p:blipFill>
          <a:blip r:embed="rId3" cstate="print"/>
          <a:srcRect b="31773"/>
          <a:stretch>
            <a:fillRect/>
          </a:stretch>
        </p:blipFill>
        <p:spPr bwMode="auto">
          <a:xfrm>
            <a:off x="152400" y="14478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/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>Рекомендации </a:t>
            </a:r>
            <a:r>
              <a:rPr lang="ru-RU" altLang="zh-CN" sz="3200" b="1" i="1" dirty="0">
                <a:solidFill>
                  <a:srgbClr val="FFC000"/>
                </a:solidFill>
              </a:rPr>
              <a:t>по устойчивому развитию </a:t>
            </a:r>
            <a:r>
              <a:rPr lang="ru-RU" altLang="zh-CN" sz="3200" b="1" i="1" dirty="0" smtClean="0">
                <a:solidFill>
                  <a:srgbClr val="FFC000"/>
                </a:solidFill>
              </a:rPr>
              <a:t>ВИЭ</a:t>
            </a:r>
            <a:r>
              <a:rPr lang="ru-RU" sz="3200" b="1" i="1" dirty="0">
                <a:solidFill>
                  <a:srgbClr val="FF3300"/>
                </a:solidFill>
              </a:rPr>
              <a:t/>
            </a:r>
            <a:br>
              <a:rPr lang="ru-RU" sz="3200" b="1" i="1" dirty="0">
                <a:solidFill>
                  <a:srgbClr val="FF3300"/>
                </a:solidFill>
              </a:rPr>
            </a:br>
            <a:endParaRPr lang="ru-RU" sz="3200" b="1" i="1" dirty="0">
              <a:solidFill>
                <a:srgbClr val="FF33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334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/>
              <a:t>Национальная  программа развития ВИЭ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/>
              <a:t>Закон об </a:t>
            </a:r>
            <a:r>
              <a:rPr lang="ru-RU" sz="2800" b="1" dirty="0" smtClean="0"/>
              <a:t>энергосбережении и энергоэффективности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/>
              <a:t>Государственный </a:t>
            </a:r>
            <a:r>
              <a:rPr lang="ru-RU" sz="2800" b="1" dirty="0"/>
              <a:t>фонд энергосбережения для развития  новых экологически чистых технологий в энергетике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/>
              <a:t>Льготное налогообложение и кредиты  для разработчиков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/>
              <a:t>Льготные тарифы для пользователей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/>
              <a:t>Современная научно-производственная </a:t>
            </a:r>
            <a:r>
              <a:rPr lang="ru-RU" sz="2800" b="1" dirty="0" smtClean="0"/>
              <a:t>база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/>
              <a:t>Создание Энергетического </a:t>
            </a:r>
            <a:r>
              <a:rPr lang="ru-RU" sz="2800" b="1" dirty="0"/>
              <a:t>кадастр ВИЭ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ru-RU" sz="3200" b="1" i="1" dirty="0">
                <a:solidFill>
                  <a:srgbClr val="FFC000"/>
                </a:solidFill>
              </a:rPr>
              <a:t>Выводы и рекомендации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839200" cy="5638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FFC000"/>
                </a:solidFill>
              </a:rPr>
              <a:t>       </a:t>
            </a:r>
            <a:r>
              <a:rPr lang="ru-RU" sz="2400" b="1" i="1" u="sng" dirty="0">
                <a:solidFill>
                  <a:srgbClr val="FFC000"/>
                </a:solidFill>
              </a:rPr>
              <a:t>Совершенствование нормативно-правовой базы:</a:t>
            </a:r>
            <a:r>
              <a:rPr lang="ru-RU" sz="2400" b="1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Разработка закона об энергосбережении.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Совершенствование норм и стандартов </a:t>
            </a:r>
            <a:r>
              <a:rPr lang="ru-RU" sz="2000" b="1" dirty="0" smtClean="0"/>
              <a:t>по </a:t>
            </a:r>
            <a:r>
              <a:rPr lang="ru-RU" sz="2000" b="1" dirty="0"/>
              <a:t>энергосбережению.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Разработка </a:t>
            </a:r>
            <a:r>
              <a:rPr lang="ru-RU" sz="2000" b="1" dirty="0" smtClean="0"/>
              <a:t>Стратегии/Программы </a:t>
            </a:r>
            <a:r>
              <a:rPr lang="ru-RU" sz="2000" b="1" dirty="0"/>
              <a:t>развития </a:t>
            </a:r>
            <a:r>
              <a:rPr lang="ru-RU" sz="2000" b="1" dirty="0" smtClean="0"/>
              <a:t>ВИЭ до 2020 г. </a:t>
            </a:r>
            <a:endParaRPr lang="ru-RU" sz="2000" b="1" dirty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/>
              <a:t>        </a:t>
            </a:r>
            <a:r>
              <a:rPr lang="ru-RU" sz="2400" b="1" i="1" u="sng" dirty="0">
                <a:solidFill>
                  <a:srgbClr val="FFC000"/>
                </a:solidFill>
              </a:rPr>
              <a:t>Экономическое стимулирование: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Льготные налогообложение и кредиты  в области энергосбережения.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Льготные тарифы для пользователей ВИЭ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Льготы для инвестиций в энергосбережение.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FFC000"/>
                </a:solidFill>
              </a:rPr>
              <a:t>     </a:t>
            </a:r>
            <a:r>
              <a:rPr lang="ru-RU" sz="2000" b="1" i="1" u="sng" dirty="0" smtClean="0">
                <a:solidFill>
                  <a:srgbClr val="FFC000"/>
                </a:solidFill>
              </a:rPr>
              <a:t>К</a:t>
            </a:r>
            <a:r>
              <a:rPr lang="ru-RU" sz="2400" b="1" i="1" u="sng" dirty="0" smtClean="0">
                <a:solidFill>
                  <a:srgbClr val="FFC000"/>
                </a:solidFill>
              </a:rPr>
              <a:t>оординация </a:t>
            </a:r>
            <a:r>
              <a:rPr lang="ru-RU" sz="2400" b="1" i="1" u="sng" dirty="0">
                <a:solidFill>
                  <a:srgbClr val="FFC000"/>
                </a:solidFill>
              </a:rPr>
              <a:t>и сотрудничество: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/>
              <a:t>Взаимодействие </a:t>
            </a:r>
            <a:r>
              <a:rPr lang="ru-RU" sz="2000" b="1" dirty="0"/>
              <a:t>и </a:t>
            </a:r>
            <a:r>
              <a:rPr lang="ru-RU" sz="2000" b="1" dirty="0" smtClean="0"/>
              <a:t>координация </a:t>
            </a:r>
            <a:r>
              <a:rPr lang="ru-RU" sz="2000" b="1" dirty="0"/>
              <a:t>между ключевыми министерствами и ведомствами по вопросам охраны окружающей </a:t>
            </a:r>
            <a:r>
              <a:rPr lang="ru-RU" sz="2000" b="1" dirty="0" smtClean="0"/>
              <a:t>среды и ВИЭ.</a:t>
            </a:r>
            <a:endParaRPr lang="ru-RU" sz="2000" b="1" dirty="0"/>
          </a:p>
          <a:p>
            <a:pPr>
              <a:lnSpc>
                <a:spcPct val="80000"/>
              </a:lnSpc>
              <a:defRPr/>
            </a:pPr>
            <a:r>
              <a:rPr lang="ru-RU" sz="2000" b="1" dirty="0"/>
              <a:t>Разработка механизма по координации и сотрудничеству стран ЦА в области возобновляемой энергетики</a:t>
            </a:r>
            <a:r>
              <a:rPr lang="ru-RU" sz="2000" b="1" dirty="0" smtClean="0"/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         </a:t>
            </a:r>
            <a:r>
              <a:rPr lang="ru-RU" sz="2400" b="1" i="1" u="sng" dirty="0" smtClean="0">
                <a:solidFill>
                  <a:srgbClr val="FFC000"/>
                </a:solidFill>
              </a:rPr>
              <a:t>Подготовка специалистов: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/>
              <a:t>Подготовка кадров широкого профиля  по всем проблемам возобновляемой энергетики.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dirty="0" smtClean="0"/>
              <a:t>Создание современной базы и пилотных образцов по ВИЭ.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Проекты по МЧР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9916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Ветровая электростанция для острова Кызыл-Су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   	          Жители острова Кызыл-Су в Красноводском заливе испытывают трудности в снабжении электричеством и питьевой водой. Дизельное топливо и питьевая вода  периодически доставляются на судне. 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Планируется создание ветровой станции мощностью 500 кВт (3.500.000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кВтч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год) для энергоснабжения  жилых домов (около 400 чел.) ,  опреснителя,  предприятия для  переработки и хранению рыбы.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   В результате будут предотвращены выбросы </a:t>
            </a:r>
            <a:r>
              <a:rPr lang="ru-RU" sz="2000" b="1" dirty="0" smtClean="0"/>
              <a:t>2800 т в год</a:t>
            </a:r>
            <a:r>
              <a:rPr lang="ru-RU" sz="2000" b="1" dirty="0" smtClean="0">
                <a:latin typeface="Times New Roman" pitchFamily="18" charset="0"/>
              </a:rPr>
              <a:t> СО2-экв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  Электроснабжение животноводческих ферм </a:t>
            </a:r>
            <a:r>
              <a:rPr lang="ru-RU" sz="2000" b="1" dirty="0" smtClean="0">
                <a:solidFill>
                  <a:srgbClr val="FFC000"/>
                </a:solidFill>
              </a:rPr>
              <a:t>на природных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  пастбищах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             Для содержания в Балканском  велаяте  2.590.000 крупного и мелкого скота (около 150 хозяйств) необходимо обеспечить электроснабжение животноводческих ферм в пределах 60,0 </a:t>
            </a:r>
            <a:r>
              <a:rPr lang="ru-RU" sz="2000" b="1" dirty="0" err="1" smtClean="0">
                <a:latin typeface="Times New Roman" pitchFamily="18" charset="0"/>
              </a:rPr>
              <a:t>млн.кВтч</a:t>
            </a:r>
            <a:r>
              <a:rPr lang="ru-RU" sz="2000" b="1" dirty="0" smtClean="0">
                <a:latin typeface="Times New Roman" pitchFamily="18" charset="0"/>
              </a:rPr>
              <a:t> в год, что позволит предотвратить ежегодные выбросы 50,0 </a:t>
            </a:r>
            <a:r>
              <a:rPr lang="ru-RU" sz="2000" b="1" dirty="0" err="1" smtClean="0">
                <a:latin typeface="Times New Roman" pitchFamily="18" charset="0"/>
              </a:rPr>
              <a:t>тыс.т</a:t>
            </a:r>
            <a:r>
              <a:rPr lang="ru-RU" sz="2000" b="1" dirty="0" smtClean="0">
                <a:latin typeface="Times New Roman" pitchFamily="18" charset="0"/>
              </a:rPr>
              <a:t> СО2-экв.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>По проекту планируется создание 8</a:t>
            </a:r>
            <a:r>
              <a:rPr lang="en-US" sz="2000" b="1" dirty="0" smtClean="0">
                <a:latin typeface="Times New Roman" pitchFamily="18" charset="0"/>
              </a:rPr>
              <a:t>0 </a:t>
            </a:r>
            <a:r>
              <a:rPr lang="ru-RU" sz="2000" b="1" dirty="0" smtClean="0">
                <a:latin typeface="Times New Roman" pitchFamily="18" charset="0"/>
              </a:rPr>
              <a:t>ветровых станций мощностью по 150-200 кВт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“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Солнечные дома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”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</a:rPr>
              <a:t> для сельских районов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             По проекту планируется создание 50 комплектов солнечных фотоэлектрических систем электроснабжения сельских домов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мощностью по 2,5 кВт, расположенных в различных  велаятах. Это позволит сократить  ежегодные выбросы  228 т в год  СО2-экв.</a:t>
            </a:r>
          </a:p>
          <a:p>
            <a:pPr eaLnBrk="1" hangingPunct="1">
              <a:defRPr/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313612" cy="838200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Опыт использования ВИЭ в Институте солнечной энергии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pic>
        <p:nvPicPr>
          <p:cNvPr id="27651" name="Picture 3" descr="pic1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283527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lorella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l="1886" t="-1437" r="943" b="-4878"/>
          <a:stretch>
            <a:fillRect/>
          </a:stretch>
        </p:blipFill>
        <p:spPr bwMode="auto">
          <a:xfrm>
            <a:off x="3048000" y="950913"/>
            <a:ext cx="33147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sushka"/>
          <p:cNvPicPr>
            <a:picLocks noChangeAspect="1" noChangeArrowheads="1"/>
          </p:cNvPicPr>
          <p:nvPr/>
        </p:nvPicPr>
        <p:blipFill>
          <a:blip r:embed="rId5" cstate="print"/>
          <a:srcRect b="4356"/>
          <a:stretch>
            <a:fillRect/>
          </a:stretch>
        </p:blipFill>
        <p:spPr bwMode="auto">
          <a:xfrm>
            <a:off x="5778500" y="2097088"/>
            <a:ext cx="33147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52400" y="4808538"/>
            <a:ext cx="88455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 сегодняшний день с точки зрения практической целесообразности наиболее приемлемыми вариантами использования ВЭ являются:</a:t>
            </a:r>
          </a:p>
          <a:p>
            <a:pPr>
              <a:buFontTx/>
              <a:buChar char="•"/>
            </a:pPr>
            <a:r>
              <a:rPr lang="ru-RU"/>
              <a:t> солнечные системы отопления и горячего водоснабжения, </a:t>
            </a:r>
          </a:p>
          <a:p>
            <a:pPr>
              <a:buFontTx/>
              <a:buChar char="•"/>
            </a:pPr>
            <a:r>
              <a:rPr lang="ru-RU"/>
              <a:t> энергосберегающие «солнечные» дома для сельских районов, </a:t>
            </a:r>
          </a:p>
          <a:p>
            <a:pPr>
              <a:buFontTx/>
              <a:buChar char="•"/>
            </a:pPr>
            <a:r>
              <a:rPr lang="ru-RU"/>
              <a:t> сеть «солнечных» водопойных пунктов на природных пастбищах,</a:t>
            </a:r>
          </a:p>
          <a:p>
            <a:pPr>
              <a:buFontTx/>
              <a:buChar char="•"/>
            </a:pPr>
            <a:r>
              <a:rPr lang="ru-RU"/>
              <a:t> «солнечное» освещение автотранспортных магистралей. 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124200" y="36576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Установка для выращивания</a:t>
            </a:r>
          </a:p>
          <a:p>
            <a:pPr algn="ctr"/>
            <a:r>
              <a:rPr lang="ru-RU" sz="1200"/>
              <a:t> биомассы хлореллы 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873750" y="4443413"/>
            <a:ext cx="3124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Солнечная установка для сушки</a:t>
            </a:r>
            <a:r>
              <a:rPr lang="en-US" sz="1200"/>
              <a:t> </a:t>
            </a:r>
            <a:r>
              <a:rPr lang="ru-RU" sz="1200"/>
              <a:t> хлопка 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4535488"/>
            <a:ext cx="32004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/>
              <a:t>Солнечный опреснительный комплекс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i="1" dirty="0" smtClean="0">
                <a:solidFill>
                  <a:srgbClr val="FFC000"/>
                </a:solidFill>
              </a:rPr>
              <a:t>Project UNDP - </a:t>
            </a:r>
            <a:r>
              <a:rPr lang="ru-RU" sz="3200" b="1" i="1" dirty="0" smtClean="0">
                <a:solidFill>
                  <a:srgbClr val="FFC000"/>
                </a:solidFill>
              </a:rPr>
              <a:t>Развитие «Зеленой» экономики в Туркменистане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5257800"/>
          </a:xfrm>
        </p:spPr>
        <p:txBody>
          <a:bodyPr/>
          <a:lstStyle/>
          <a:p>
            <a:pPr>
              <a:defRPr/>
            </a:pPr>
            <a:r>
              <a:rPr lang="ru-RU" sz="3000" b="1" dirty="0" smtClean="0"/>
              <a:t>Программа экономического развития Туркменистана по адаптации и митигации (снижение последствий изменения климата)</a:t>
            </a:r>
          </a:p>
          <a:p>
            <a:pPr>
              <a:defRPr/>
            </a:pPr>
            <a:r>
              <a:rPr lang="ru-RU" sz="3000" b="1" dirty="0" smtClean="0"/>
              <a:t>Подготовлен проект Плана по адаптации</a:t>
            </a:r>
          </a:p>
          <a:p>
            <a:pPr>
              <a:defRPr/>
            </a:pPr>
            <a:r>
              <a:rPr lang="ru-RU" sz="3000" b="1" dirty="0" smtClean="0"/>
              <a:t>Подготовлен проект Плана по митигации</a:t>
            </a:r>
          </a:p>
          <a:p>
            <a:pPr>
              <a:defRPr/>
            </a:pPr>
            <a:r>
              <a:rPr lang="ru-RU" sz="3000" b="1" dirty="0" smtClean="0"/>
              <a:t>Осуществляется согласование Планов со всеми ключевыми министерствами и ведомствами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0798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FFC000"/>
                </a:solidFill>
              </a:rPr>
              <a:t>БЛАГОДАРЮ ЗА ВНИМАНИЕ!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684213"/>
          <a:ext cx="9144000" cy="617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4" imgW="25752381" imgH="19758730" progId="">
                  <p:embed/>
                </p:oleObj>
              </mc:Choice>
              <mc:Fallback>
                <p:oleObj name="Image" r:id="rId4" imgW="25752381" imgH="1975873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4213"/>
                        <a:ext cx="9144000" cy="617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5638800" y="1600200"/>
            <a:ext cx="2895600" cy="11695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1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Контактная информация: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  <a:r>
              <a:rPr lang="en-US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(99312)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941714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 </a:t>
            </a:r>
            <a:r>
              <a:rPr lang="en-US" sz="1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6"/>
              </a:rPr>
              <a:t>tbigykuwwat@rambler.ru</a:t>
            </a:r>
            <a:endParaRPr lang="en-US" sz="14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 по энергетическим ресурсам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9248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В перспективе к 2020 году:</a:t>
            </a:r>
          </a:p>
          <a:p>
            <a:pPr eaLnBrk="1" hangingPunct="1">
              <a:defRPr/>
            </a:pPr>
            <a:r>
              <a:rPr lang="ru-RU" sz="2400" dirty="0" smtClean="0"/>
              <a:t>мощность газотурбинных электростанций Министерства энергетики Туркменистана составляет 2 тысячи 33</a:t>
            </a:r>
            <a:r>
              <a:rPr lang="en-US" sz="2400" dirty="0" smtClean="0"/>
              <a:t>3 </a:t>
            </a:r>
            <a:r>
              <a:rPr lang="ru-RU" sz="2400" dirty="0" smtClean="0"/>
              <a:t>МВт, или 49,9 процента от общей установленной мощности (</a:t>
            </a:r>
            <a:r>
              <a:rPr lang="ru-RU" sz="2400" b="1" dirty="0" smtClean="0"/>
              <a:t>4 674 МВт</a:t>
            </a:r>
            <a:r>
              <a:rPr lang="ru-RU" sz="2400" dirty="0" smtClean="0"/>
              <a:t>). </a:t>
            </a:r>
          </a:p>
          <a:p>
            <a:pPr eaLnBrk="1" hangingPunct="1">
              <a:defRPr/>
            </a:pPr>
            <a:r>
              <a:rPr lang="ru-RU" sz="2400" dirty="0" smtClean="0"/>
              <a:t>В соответствии с «Концепцией развития электроэнергетической отрасли Туркменистана в 2013-2020 годах» планируется строительство 14 газотурбинных электростанций с суммарной установленной мощностью 3 тысячи 854 мегаватта.</a:t>
            </a:r>
            <a:endParaRPr lang="ru-RU" sz="2400" b="1" dirty="0" smtClean="0"/>
          </a:p>
          <a:p>
            <a:pPr eaLnBrk="1" hangingPunct="1">
              <a:buNone/>
              <a:defRPr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 по энергетическим ресурсам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924800" cy="4343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В перспективе к 2020 году:</a:t>
            </a:r>
          </a:p>
          <a:p>
            <a:pPr eaLnBrk="1" hangingPunct="1">
              <a:defRPr/>
            </a:pPr>
            <a:r>
              <a:rPr lang="ru-RU" sz="2400" dirty="0" smtClean="0"/>
              <a:t>Реализация этой программы предполагает повысить уровень производства электроэнергии в Туркменистане к 2020 году до 26 миллиардов 380 миллионов киловатт-часов.</a:t>
            </a:r>
          </a:p>
          <a:p>
            <a:pPr eaLnBrk="1" hangingPunct="1">
              <a:defRPr/>
            </a:pPr>
            <a:r>
              <a:rPr lang="ru-RU" sz="2400" dirty="0" smtClean="0"/>
              <a:t>принято решение о строительстве на территории существующей Марыйской ГЭС газотурбинной электростанции комбинированного цикла. Помимо газовых, на этой установке планируется дополнительно смонтировать еще и паровые турбины. </a:t>
            </a:r>
          </a:p>
          <a:p>
            <a:pPr eaLnBrk="1" hangingPunct="1"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 по энергетическим ресурсам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92480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В перспективе к 2020 году:</a:t>
            </a:r>
          </a:p>
          <a:p>
            <a:pPr eaLnBrk="1" hangingPunct="1">
              <a:defRPr/>
            </a:pPr>
            <a:r>
              <a:rPr lang="ru-RU" sz="2400" dirty="0" smtClean="0"/>
              <a:t>Тепло, уходившее ранее в атмосферу, будет направляться в котел-утилизатор паровой турбины, которая, в свою очередь, будет вращать лопатки ротора генератора и вырабатывать дополнительную электроэнергию. Коэффициент полезного действия (КПД) при этом достигнет 56 процентов, что на 22 процента выше КПД газовых турбин простого цикла.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 по энергетическим ресурсам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92480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В перспективе к 2020 году:</a:t>
            </a:r>
          </a:p>
          <a:p>
            <a:pPr eaLnBrk="1" hangingPunct="1">
              <a:defRPr/>
            </a:pPr>
            <a:r>
              <a:rPr lang="ru-RU" sz="2400" dirty="0" smtClean="0"/>
              <a:t>Перевод на комбинированный цикл решено осуществить на газотурбинной электростанции в городе </a:t>
            </a:r>
            <a:r>
              <a:rPr lang="ru-RU" sz="2400" dirty="0" err="1" smtClean="0"/>
              <a:t>Дашогуз</a:t>
            </a:r>
            <a:r>
              <a:rPr lang="ru-RU" sz="2400" dirty="0" smtClean="0"/>
              <a:t>, а также на </a:t>
            </a:r>
            <a:r>
              <a:rPr lang="ru-RU" sz="2400" dirty="0" err="1" smtClean="0"/>
              <a:t>Дервезинской</a:t>
            </a:r>
            <a:r>
              <a:rPr lang="ru-RU" sz="2400" dirty="0" smtClean="0"/>
              <a:t> электростанции в </a:t>
            </a:r>
            <a:r>
              <a:rPr lang="ru-RU" sz="2400" dirty="0" err="1" smtClean="0"/>
              <a:t>Ахалском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велаяте</a:t>
            </a:r>
            <a:r>
              <a:rPr lang="ru-RU" sz="2400" dirty="0" smtClean="0"/>
              <a:t>, что позволит значительно уменьшить выбросы загрязняющих атмосферу вредных веществ, увеличить КПД, а также уменьшить расход природного газа, применяемого для выработки электроэнергии</a:t>
            </a: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 по энергетическим ресурсам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92480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В перспективе к 2020 году:</a:t>
            </a:r>
          </a:p>
          <a:p>
            <a:pPr eaLnBrk="1" hangingPunct="1">
              <a:defRPr/>
            </a:pPr>
            <a:r>
              <a:rPr lang="ru-RU" sz="2400" b="1" dirty="0" smtClean="0"/>
              <a:t>мощность всех электростанций Туркменистана достигнет - 8460 МВт</a:t>
            </a:r>
            <a:endParaRPr lang="en-US" sz="2400" b="1" dirty="0" smtClean="0"/>
          </a:p>
          <a:p>
            <a:pPr eaLnBrk="1" hangingPunct="1">
              <a:defRPr/>
            </a:pPr>
            <a:r>
              <a:rPr lang="ru-RU" sz="2400" b="1" dirty="0" smtClean="0"/>
              <a:t>планируется оснащение всех электростанций современными газотурбинными системами с парогазовым циклом</a:t>
            </a:r>
          </a:p>
          <a:p>
            <a:pPr eaLnBrk="1" hangingPunct="1">
              <a:defRPr/>
            </a:pPr>
            <a:r>
              <a:rPr lang="ru-RU" sz="2400" b="1" dirty="0" smtClean="0"/>
              <a:t>выработка электроэнергии составит – 26,380 млрд.кВт-ч</a:t>
            </a:r>
            <a:endParaRPr lang="en-US" sz="2400" b="1" dirty="0" smtClean="0"/>
          </a:p>
          <a:p>
            <a:pPr eaLnBrk="1" hangingPunct="1">
              <a:defRPr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C000"/>
                </a:solidFill>
              </a:rPr>
              <a:t>Краткая информация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i="1" u="sng" dirty="0" smtClean="0"/>
              <a:t>ежегодно</a:t>
            </a:r>
            <a:r>
              <a:rPr lang="ru-RU" sz="2800" b="1" dirty="0" smtClean="0"/>
              <a:t> в мире потребляется столько нефти, сколько ее образуется в природных условиях за 2 млн. лет </a:t>
            </a:r>
            <a:endParaRPr lang="ru-RU" sz="2800" b="1" i="1" u="sng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i="1" u="sng" dirty="0" smtClean="0"/>
              <a:t>солнечная энергия,</a:t>
            </a:r>
            <a:r>
              <a:rPr lang="ru-RU" sz="2800" b="1" dirty="0" smtClean="0"/>
              <a:t> поступающей на поверхность Земли за </a:t>
            </a:r>
            <a:r>
              <a:rPr lang="ru-RU" sz="2800" b="1" i="1" u="sng" dirty="0" smtClean="0"/>
              <a:t>неделю</a:t>
            </a:r>
            <a:r>
              <a:rPr lang="ru-RU" sz="2800" b="1" dirty="0" smtClean="0"/>
              <a:t>, превышает энергию всех </a:t>
            </a:r>
            <a:r>
              <a:rPr lang="ru-RU" sz="2800" b="1" u="sng" dirty="0" smtClean="0"/>
              <a:t>мировых</a:t>
            </a:r>
            <a:r>
              <a:rPr lang="ru-RU" sz="2800" b="1" dirty="0" smtClean="0"/>
              <a:t> запасов нефти, газа, угля и урана	</a:t>
            </a:r>
            <a:endParaRPr lang="ru-RU" sz="2800" b="1" i="1" u="sng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i="1" u="sng" dirty="0" smtClean="0"/>
              <a:t>потенциалы ветровой и гидроэнергии</a:t>
            </a:r>
            <a:r>
              <a:rPr lang="ru-RU" sz="2800" b="1" dirty="0" smtClean="0"/>
              <a:t> составляют соответственно 0,02% и 0,07% от солнечной энергии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i="1" u="sng" dirty="0" smtClean="0"/>
              <a:t>1 кг кремния</a:t>
            </a:r>
            <a:r>
              <a:rPr lang="ru-RU" sz="2800" b="1" dirty="0" smtClean="0"/>
              <a:t> (солнечные фотоэлементы) вырабатывает за 30 лет 300 </a:t>
            </a:r>
            <a:r>
              <a:rPr lang="ru-RU" sz="2800" b="1" dirty="0" err="1" smtClean="0"/>
              <a:t>МВтч</a:t>
            </a:r>
            <a:r>
              <a:rPr lang="ru-RU" sz="2800" b="1" dirty="0" smtClean="0"/>
              <a:t> электроэнергии, что равнозначно экономии свыше 25 тонн нефти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4658</TotalTime>
  <Words>1658</Words>
  <Application>Microsoft Office PowerPoint</Application>
  <PresentationFormat>Экран (4:3)</PresentationFormat>
  <Paragraphs>201</Paragraphs>
  <Slides>38</Slides>
  <Notes>38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Beam</vt:lpstr>
      <vt:lpstr>Image</vt:lpstr>
      <vt:lpstr>Презентация PowerPoint</vt:lpstr>
      <vt:lpstr>СОДЕРЖАНИЕ</vt:lpstr>
      <vt:lpstr>Краткая информация</vt:lpstr>
      <vt:lpstr>Краткая информация по энергетическим ресурсам</vt:lpstr>
      <vt:lpstr>Краткая информация по энергетическим ресурсам</vt:lpstr>
      <vt:lpstr>Краткая информация по энергетическим ресурсам</vt:lpstr>
      <vt:lpstr>Краткая информация по энергетическим ресурсам</vt:lpstr>
      <vt:lpstr>Краткая информация по энергетическим ресурсам</vt:lpstr>
      <vt:lpstr>Краткая информация</vt:lpstr>
      <vt:lpstr>Воздействие энергетики  на окружающую среду</vt:lpstr>
      <vt:lpstr>Воздействие энергетики  на окружающую среду</vt:lpstr>
      <vt:lpstr>Потенциал  энергосбережения</vt:lpstr>
      <vt:lpstr> Перспективы развития ВЭ </vt:lpstr>
      <vt:lpstr>Потенциал ВИЭ в Туркменистане</vt:lpstr>
      <vt:lpstr>Потенциал ВИЭ в Туркменистане</vt:lpstr>
      <vt:lpstr>Состояние и перспективы  развития ВЭ </vt:lpstr>
      <vt:lpstr>Приоритеты  использования ВЭ</vt:lpstr>
      <vt:lpstr>Перспективы  использования ВЭ</vt:lpstr>
      <vt:lpstr>Перспективы развития ВЭ</vt:lpstr>
      <vt:lpstr> </vt:lpstr>
      <vt:lpstr>  Солнечная паротурбинная установка мощностью 500 Вт  </vt:lpstr>
      <vt:lpstr>Солнечный коллектор с линзами Френеля (площадь 25 м2)</vt:lpstr>
      <vt:lpstr> Солнечная энергоустановка с линзами  Френеля мощностью 3,0 кВт (площадь 100 м2)  </vt:lpstr>
      <vt:lpstr>Фотоэлектрическиц водоподъемник (НПО «Квант»)</vt:lpstr>
      <vt:lpstr> Парниковые опреснители </vt:lpstr>
      <vt:lpstr> Автономный гелиокомплекс </vt:lpstr>
      <vt:lpstr> Солнечный опреснительный комплекс – 1000 м2  (Овез-Ших, Центральные Каракумы - НПО “Gun”) </vt:lpstr>
      <vt:lpstr> Солнечный опреснительный комплекс – 1000 м2  (Черкезли, Центральные Каракумы - НПО “Gun”) </vt:lpstr>
      <vt:lpstr>Фотоэлектрический генератор - 400 Вт  (совместно с ВНИИТ - м.Овезших)  </vt:lpstr>
      <vt:lpstr>  Солнечно – ветровая установка с опреснителем  (Каспийское побережье)  </vt:lpstr>
      <vt:lpstr> Эскизная проработка «Солнечного» дома (Институт Гюн) </vt:lpstr>
      <vt:lpstr> Эскизная проработка «Солнечного» дома(Институт Гюн) </vt:lpstr>
      <vt:lpstr> Рекомендации по устойчивому развитию ВИЭ </vt:lpstr>
      <vt:lpstr>Выводы и рекомендации</vt:lpstr>
      <vt:lpstr>Проекты по МЧР</vt:lpstr>
      <vt:lpstr>Опыт использования ВИЭ в Институте солнечной энергии</vt:lpstr>
      <vt:lpstr>Project UNDP - Развитие «Зеленой» экономики в Туркменистане</vt:lpstr>
      <vt:lpstr>БЛАГОДАРЮ ЗА ВНИМАНИЕ!</vt:lpstr>
    </vt:vector>
  </TitlesOfParts>
  <Company>UNDP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Keti Chachibaia</dc:creator>
  <cp:lastModifiedBy>User</cp:lastModifiedBy>
  <cp:revision>392</cp:revision>
  <dcterms:created xsi:type="dcterms:W3CDTF">2004-11-17T10:48:04Z</dcterms:created>
  <dcterms:modified xsi:type="dcterms:W3CDTF">2017-07-10T19:03:53Z</dcterms:modified>
</cp:coreProperties>
</file>